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5.xml" ContentType="application/vnd.openxmlformats-officedocument.drawingml.chart+xml"/>
  <Override PartName="/ppt/drawings/drawing1.xml" ContentType="application/vnd.openxmlformats-officedocument.drawingml.chartshapes+xml"/>
  <Override PartName="/ppt/charts/chart6.xml" ContentType="application/vnd.openxmlformats-officedocument.drawingml.chart+xml"/>
  <Override PartName="/ppt/drawings/drawing2.xml" ContentType="application/vnd.openxmlformats-officedocument.drawingml.chartshapes+xml"/>
  <Override PartName="/ppt/charts/chart7.xml" ContentType="application/vnd.openxmlformats-officedocument.drawingml.chart+xml"/>
  <Override PartName="/ppt/drawings/drawing3.xml" ContentType="application/vnd.openxmlformats-officedocument.drawingml.chartshape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theme/themeOverride1.xml" ContentType="application/vnd.openxmlformats-officedocument.themeOverride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3"/>
  </p:notesMasterIdLst>
  <p:sldIdLst>
    <p:sldId id="370" r:id="rId2"/>
    <p:sldId id="371" r:id="rId3"/>
    <p:sldId id="372" r:id="rId4"/>
    <p:sldId id="373" r:id="rId5"/>
    <p:sldId id="374" r:id="rId6"/>
    <p:sldId id="375" r:id="rId7"/>
    <p:sldId id="376" r:id="rId8"/>
    <p:sldId id="368" r:id="rId9"/>
    <p:sldId id="359" r:id="rId10"/>
    <p:sldId id="362" r:id="rId11"/>
    <p:sldId id="378" r:id="rId12"/>
    <p:sldId id="365" r:id="rId13"/>
    <p:sldId id="346" r:id="rId14"/>
    <p:sldId id="366" r:id="rId15"/>
    <p:sldId id="339" r:id="rId16"/>
    <p:sldId id="363" r:id="rId17"/>
    <p:sldId id="338" r:id="rId18"/>
    <p:sldId id="342" r:id="rId19"/>
    <p:sldId id="343" r:id="rId20"/>
    <p:sldId id="340" r:id="rId21"/>
    <p:sldId id="349" r:id="rId22"/>
    <p:sldId id="348" r:id="rId23"/>
    <p:sldId id="341" r:id="rId24"/>
    <p:sldId id="369" r:id="rId25"/>
    <p:sldId id="347" r:id="rId26"/>
    <p:sldId id="352" r:id="rId27"/>
    <p:sldId id="351" r:id="rId28"/>
    <p:sldId id="350" r:id="rId29"/>
    <p:sldId id="354" r:id="rId30"/>
    <p:sldId id="353" r:id="rId31"/>
    <p:sldId id="377" r:id="rId32"/>
  </p:sldIdLst>
  <p:sldSz cx="9144000" cy="5143500" type="screen16x9"/>
  <p:notesSz cx="6735763" cy="9799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17" autoAdjust="0"/>
    <p:restoredTop sz="94629" autoAdjust="0"/>
  </p:normalViewPr>
  <p:slideViewPr>
    <p:cSldViewPr>
      <p:cViewPr varScale="1">
        <p:scale>
          <a:sx n="148" d="100"/>
          <a:sy n="148" d="100"/>
        </p:scale>
        <p:origin x="-744" y="-9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file:///\\sun\FINiK\&#1054;&#1054;&#1060;&#1080;&#1044;&#1041;\&#1052;&#1072;&#1088;&#1082;&#1086;&#1089;&#1103;&#1085;\&#1054;&#1058;&#1063;&#1045;&#1058;&#1067;%20&#1054;&#1050;&#1057;&#1040;&#1053;&#1067;\2022&#1075;\11)&#1040;&#1085;&#1072;&#1083;&#1080;&#1079;%20&#1080;&#1089;&#1087;&#1086;&#1083;&#1085;&#1077;&#1085;&#1080;&#1103;%20&#1075;&#1086;&#1088;.%20&#1073;&#1102;&#1076;.%20-%201%20&#1095;&#1080;&#1089;&#1083;&#1072;%20(&#1077;&#1078;&#1077;&#1082;&#1074;.)\&#1044;&#1080;&#1072;&#1075;&#1088;&#1072;&#1084;&#1084;&#1072;%202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8604356011698699E-2"/>
          <c:y val="7.3125016882890456E-2"/>
          <c:w val="0.87628003714382241"/>
          <c:h val="0.7845234300978052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1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117.3</c:v>
                </c:pt>
                <c:pt idx="1">
                  <c:v>115.9</c:v>
                </c:pt>
                <c:pt idx="2">
                  <c:v>114.6</c:v>
                </c:pt>
                <c:pt idx="3">
                  <c:v>116.2</c:v>
                </c:pt>
                <c:pt idx="4">
                  <c:v>117.3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4918016"/>
        <c:axId val="105607936"/>
        <c:axId val="0"/>
      </c:bar3DChart>
      <c:catAx>
        <c:axId val="1049180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105607936"/>
        <c:crosses val="autoZero"/>
        <c:auto val="1"/>
        <c:lblAlgn val="ctr"/>
        <c:lblOffset val="100"/>
        <c:noMultiLvlLbl val="0"/>
      </c:catAx>
      <c:valAx>
        <c:axId val="10560793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0491801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424192749343832"/>
          <c:y val="3.7351271354927662E-2"/>
          <c:w val="0.55289058398950131"/>
          <c:h val="0.917827203019159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Факт 2022</c:v>
                </c:pt>
              </c:strCache>
            </c:strRef>
          </c:tx>
          <c:invertIfNegative val="0"/>
          <c:dLbls>
            <c:dLbl>
              <c:idx val="10"/>
              <c:layout>
                <c:manualLayout>
                  <c:x val="0"/>
                  <c:y val="1.49405085419710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txPr>
              <a:bodyPr/>
              <a:lstStyle/>
              <a:p>
                <a:pPr>
                  <a:defRPr sz="8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Лист1!$A$2:$A$12</c:f>
              <c:strCache>
                <c:ptCount val="11"/>
                <c:pt idx="0">
                  <c:v>Прочие налоговые и неналоговые доходы    </c:v>
                </c:pt>
                <c:pt idx="1">
                  <c:v>Госпошлина    </c:v>
                </c:pt>
                <c:pt idx="2">
                  <c:v>Штрафные санкции   </c:v>
                </c:pt>
                <c:pt idx="3">
                  <c:v>Доходы от продажи земельных участков    </c:v>
                </c:pt>
                <c:pt idx="4">
                  <c:v>Доходы от реализации имущества    </c:v>
                </c:pt>
                <c:pt idx="5">
                  <c:v>Доходы от сдачи в аренду имущества    </c:v>
                </c:pt>
                <c:pt idx="6">
                  <c:v>Арендная плата за землю    </c:v>
                </c:pt>
                <c:pt idx="7">
                  <c:v>Налоги на имущество/землю       </c:v>
                </c:pt>
                <c:pt idx="8">
                  <c:v>Налоги на совокупный доход      </c:v>
                </c:pt>
                <c:pt idx="9">
                  <c:v>Налог на прибыль организаций      </c:v>
                </c:pt>
                <c:pt idx="10">
                  <c:v>Налог на доходы физических лиц</c:v>
                </c:pt>
              </c:strCache>
            </c:strRef>
          </c:cat>
          <c:val>
            <c:numRef>
              <c:f>Лист1!$B$2:$B$12</c:f>
              <c:numCache>
                <c:formatCode>#,##0.00</c:formatCode>
                <c:ptCount val="11"/>
                <c:pt idx="0">
                  <c:v>327345</c:v>
                </c:pt>
                <c:pt idx="1">
                  <c:v>25830.7</c:v>
                </c:pt>
                <c:pt idx="2">
                  <c:v>24481.4</c:v>
                </c:pt>
                <c:pt idx="3">
                  <c:v>516696.4</c:v>
                </c:pt>
                <c:pt idx="4">
                  <c:v>82411.5</c:v>
                </c:pt>
                <c:pt idx="5">
                  <c:v>33185.800000000003</c:v>
                </c:pt>
                <c:pt idx="6">
                  <c:v>475677.1</c:v>
                </c:pt>
                <c:pt idx="7">
                  <c:v>468751.5</c:v>
                </c:pt>
                <c:pt idx="8">
                  <c:v>494998.7</c:v>
                </c:pt>
                <c:pt idx="9">
                  <c:v>32157.1</c:v>
                </c:pt>
                <c:pt idx="10">
                  <c:v>675842.4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Факт 2021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2.7083333333333334E-2"/>
                  <c:y val="-2.61458899484493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txPr>
              <a:bodyPr/>
              <a:lstStyle/>
              <a:p>
                <a:pPr>
                  <a:defRPr sz="8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Лист1!$A$2:$A$12</c:f>
              <c:strCache>
                <c:ptCount val="11"/>
                <c:pt idx="0">
                  <c:v>Прочие налоговые и неналоговые доходы    </c:v>
                </c:pt>
                <c:pt idx="1">
                  <c:v>Госпошлина    </c:v>
                </c:pt>
                <c:pt idx="2">
                  <c:v>Штрафные санкции   </c:v>
                </c:pt>
                <c:pt idx="3">
                  <c:v>Доходы от продажи земельных участков    </c:v>
                </c:pt>
                <c:pt idx="4">
                  <c:v>Доходы от реализации имущества    </c:v>
                </c:pt>
                <c:pt idx="5">
                  <c:v>Доходы от сдачи в аренду имущества    </c:v>
                </c:pt>
                <c:pt idx="6">
                  <c:v>Арендная плата за землю    </c:v>
                </c:pt>
                <c:pt idx="7">
                  <c:v>Налоги на имущество/землю       </c:v>
                </c:pt>
                <c:pt idx="8">
                  <c:v>Налоги на совокупный доход      </c:v>
                </c:pt>
                <c:pt idx="9">
                  <c:v>Налог на прибыль организаций      </c:v>
                </c:pt>
                <c:pt idx="10">
                  <c:v>Налог на доходы физических лиц</c:v>
                </c:pt>
              </c:strCache>
            </c:strRef>
          </c:cat>
          <c:val>
            <c:numRef>
              <c:f>Лист1!$C$2:$C$12</c:f>
              <c:numCache>
                <c:formatCode>General</c:formatCode>
                <c:ptCount val="11"/>
                <c:pt idx="0">
                  <c:v>744793.2</c:v>
                </c:pt>
                <c:pt idx="1">
                  <c:v>26338.7</c:v>
                </c:pt>
                <c:pt idx="2">
                  <c:v>39848.800000000003</c:v>
                </c:pt>
                <c:pt idx="3">
                  <c:v>28087.7</c:v>
                </c:pt>
                <c:pt idx="4">
                  <c:v>28280.2</c:v>
                </c:pt>
                <c:pt idx="5">
                  <c:v>32756.9</c:v>
                </c:pt>
                <c:pt idx="6">
                  <c:v>603700</c:v>
                </c:pt>
                <c:pt idx="7">
                  <c:v>537355.19999999995</c:v>
                </c:pt>
                <c:pt idx="8">
                  <c:v>432639</c:v>
                </c:pt>
                <c:pt idx="9">
                  <c:v>29372.1</c:v>
                </c:pt>
                <c:pt idx="10">
                  <c:v>653176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0"/>
          <c:cat>
            <c:strRef>
              <c:f>Лист1!$A$2:$A$12</c:f>
              <c:strCache>
                <c:ptCount val="11"/>
                <c:pt idx="0">
                  <c:v>Прочие налоговые и неналоговые доходы    </c:v>
                </c:pt>
                <c:pt idx="1">
                  <c:v>Госпошлина    </c:v>
                </c:pt>
                <c:pt idx="2">
                  <c:v>Штрафные санкции   </c:v>
                </c:pt>
                <c:pt idx="3">
                  <c:v>Доходы от продажи земельных участков    </c:v>
                </c:pt>
                <c:pt idx="4">
                  <c:v>Доходы от реализации имущества    </c:v>
                </c:pt>
                <c:pt idx="5">
                  <c:v>Доходы от сдачи в аренду имущества    </c:v>
                </c:pt>
                <c:pt idx="6">
                  <c:v>Арендная плата за землю    </c:v>
                </c:pt>
                <c:pt idx="7">
                  <c:v>Налоги на имущество/землю       </c:v>
                </c:pt>
                <c:pt idx="8">
                  <c:v>Налоги на совокупный доход      </c:v>
                </c:pt>
                <c:pt idx="9">
                  <c:v>Налог на прибыль организаций      </c:v>
                </c:pt>
                <c:pt idx="10">
                  <c:v>Налог на доходы физических лиц</c:v>
                </c:pt>
              </c:strCache>
            </c:strRef>
          </c:cat>
          <c:val>
            <c:numRef>
              <c:f>Лист1!$D$2:$D$12</c:f>
              <c:numCache>
                <c:formatCode>General</c:formatCode>
                <c:ptCount val="11"/>
                <c:pt idx="0">
                  <c:v>43.951126299219709</c:v>
                </c:pt>
                <c:pt idx="1">
                  <c:v>98.071279144376916</c:v>
                </c:pt>
                <c:pt idx="2">
                  <c:v>61.435727048242349</c:v>
                </c:pt>
                <c:pt idx="3">
                  <c:v>1839.5824506812592</c:v>
                </c:pt>
                <c:pt idx="4">
                  <c:v>291.41059822773531</c:v>
                </c:pt>
                <c:pt idx="5">
                  <c:v>101.30934245914602</c:v>
                </c:pt>
                <c:pt idx="6">
                  <c:v>78.793622660261718</c:v>
                </c:pt>
                <c:pt idx="7">
                  <c:v>87.233081581791723</c:v>
                </c:pt>
                <c:pt idx="8">
                  <c:v>114.41379533514085</c:v>
                </c:pt>
                <c:pt idx="9">
                  <c:v>109.48178713813448</c:v>
                </c:pt>
                <c:pt idx="10">
                  <c:v>103.47018261540535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-60"/>
        <c:axId val="5785088"/>
        <c:axId val="5786624"/>
      </c:barChart>
      <c:catAx>
        <c:axId val="578508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5786624"/>
        <c:crosses val="autoZero"/>
        <c:auto val="1"/>
        <c:lblAlgn val="ctr"/>
        <c:lblOffset val="100"/>
        <c:noMultiLvlLbl val="0"/>
      </c:catAx>
      <c:valAx>
        <c:axId val="5786624"/>
        <c:scaling>
          <c:orientation val="minMax"/>
        </c:scaling>
        <c:delete val="1"/>
        <c:axPos val="b"/>
        <c:numFmt formatCode="#,##0.00" sourceLinked="1"/>
        <c:majorTickMark val="out"/>
        <c:minorTickMark val="none"/>
        <c:tickLblPos val="nextTo"/>
        <c:crossAx val="57850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2"/>
            </a:solidFill>
            <a:ln w="25400" cap="flat" cmpd="sng" algn="ctr">
              <a:solidFill>
                <a:schemeClr val="accent2">
                  <a:shade val="50000"/>
                </a:schemeClr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numFmt formatCode="#,##0.0" sourceLinked="0"/>
            <c:txPr>
              <a:bodyPr/>
              <a:lstStyle/>
              <a:p>
                <a:pPr>
                  <a:defRPr sz="140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Лист1!$B$2:$B$6</c:f>
              <c:numCache>
                <c:formatCode>#,##0.00</c:formatCode>
                <c:ptCount val="5"/>
                <c:pt idx="0">
                  <c:v>6090051.2000000002</c:v>
                </c:pt>
                <c:pt idx="1">
                  <c:v>4530723.8</c:v>
                </c:pt>
                <c:pt idx="2">
                  <c:v>3688391.6</c:v>
                </c:pt>
                <c:pt idx="3">
                  <c:v>4612791.3</c:v>
                </c:pt>
                <c:pt idx="4">
                  <c:v>9557537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8689152"/>
        <c:axId val="48690688"/>
      </c:barChart>
      <c:catAx>
        <c:axId val="486891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38100" cap="flat" cmpd="sng" algn="ctr">
            <a:solidFill>
              <a:schemeClr val="accent2"/>
            </a:solidFill>
            <a:prstDash val="solid"/>
          </a:ln>
          <a:effectLst>
            <a:outerShdw blurRad="76200" dist="50800" dir="5400000" rotWithShape="0">
              <a:srgbClr val="4E3B30">
                <a:alpha val="60000"/>
              </a:srgbClr>
            </a:outerShdw>
          </a:effectLst>
        </c:spPr>
        <c:txPr>
          <a:bodyPr/>
          <a:lstStyle/>
          <a:p>
            <a:pPr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8690688"/>
        <c:crosses val="autoZero"/>
        <c:auto val="1"/>
        <c:lblAlgn val="ctr"/>
        <c:lblOffset val="100"/>
        <c:noMultiLvlLbl val="0"/>
      </c:catAx>
      <c:valAx>
        <c:axId val="48690688"/>
        <c:scaling>
          <c:orientation val="minMax"/>
        </c:scaling>
        <c:delete val="1"/>
        <c:axPos val="l"/>
        <c:numFmt formatCode="#,##0.00" sourceLinked="1"/>
        <c:majorTickMark val="out"/>
        <c:minorTickMark val="none"/>
        <c:tickLblPos val="nextTo"/>
        <c:crossAx val="48689152"/>
        <c:crosses val="autoZero"/>
        <c:crossBetween val="between"/>
      </c:valAx>
      <c:spPr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Доля расходов бюджета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9.4143067642860429E-2"/>
                  <c:y val="-7.9748785436010582E-4"/>
                </c:manualLayout>
              </c:layout>
              <c:tx>
                <c:rich>
                  <a:bodyPr/>
                  <a:lstStyle/>
                  <a:p>
                    <a:pPr>
                      <a:defRPr sz="800"/>
                    </a:pPr>
                    <a:r>
                      <a:rPr lang="ru-RU" dirty="0"/>
                      <a:t>охрана окружающей среды; </a:t>
                    </a:r>
                    <a:r>
                      <a:rPr lang="ru-RU" dirty="0" smtClean="0"/>
                      <a:t>376142,9 (3,8%)</a:t>
                    </a:r>
                    <a:endParaRPr lang="ru-RU" dirty="0"/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2974167702721371E-2"/>
                  <c:y val="-9.8203797019904504E-2"/>
                </c:manualLayout>
              </c:layout>
              <c:tx>
                <c:rich>
                  <a:bodyPr/>
                  <a:lstStyle/>
                  <a:p>
                    <a:pPr>
                      <a:defRPr sz="800"/>
                    </a:pPr>
                    <a:r>
                      <a:rPr lang="ru-RU" dirty="0"/>
                      <a:t>образование; </a:t>
                    </a:r>
                    <a:endParaRPr lang="ru-RU" dirty="0" smtClean="0"/>
                  </a:p>
                  <a:p>
                    <a:pPr>
                      <a:defRPr sz="800"/>
                    </a:pPr>
                    <a:r>
                      <a:rPr lang="ru-RU" dirty="0" smtClean="0"/>
                      <a:t>2550034,2 (25,8%)</a:t>
                    </a:r>
                    <a:endParaRPr lang="ru-RU" dirty="0"/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7.1888555049039918E-2"/>
                  <c:y val="-0.26930617084204173"/>
                </c:manualLayout>
              </c:layout>
              <c:tx>
                <c:rich>
                  <a:bodyPr/>
                  <a:lstStyle/>
                  <a:p>
                    <a:pPr>
                      <a:defRPr sz="800"/>
                    </a:pPr>
                    <a:r>
                      <a:rPr lang="ru-RU" dirty="0"/>
                      <a:t>культура, кинематография; </a:t>
                    </a:r>
                    <a:endParaRPr lang="ru-RU" dirty="0" smtClean="0"/>
                  </a:p>
                  <a:p>
                    <a:pPr>
                      <a:defRPr sz="800"/>
                    </a:pPr>
                    <a:r>
                      <a:rPr lang="ru-RU" dirty="0" smtClean="0"/>
                      <a:t>328434,8  (3,3%)</a:t>
                    </a:r>
                    <a:endParaRPr lang="ru-RU" dirty="0"/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.13380485334070083"/>
                  <c:y val="-0.20506569703766245"/>
                </c:manualLayout>
              </c:layout>
              <c:tx>
                <c:rich>
                  <a:bodyPr/>
                  <a:lstStyle/>
                  <a:p>
                    <a:pPr>
                      <a:defRPr sz="800"/>
                    </a:pPr>
                    <a:r>
                      <a:rPr lang="ru-RU" dirty="0" smtClean="0"/>
                      <a:t>социальная </a:t>
                    </a:r>
                    <a:r>
                      <a:rPr lang="ru-RU" dirty="0"/>
                      <a:t>политика; </a:t>
                    </a:r>
                    <a:endParaRPr lang="ru-RU" dirty="0" smtClean="0"/>
                  </a:p>
                  <a:p>
                    <a:pPr>
                      <a:defRPr sz="800"/>
                    </a:pPr>
                    <a:r>
                      <a:rPr lang="ru-RU" dirty="0" smtClean="0"/>
                      <a:t>181770,4 (1,8%)</a:t>
                    </a:r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.11390684717041949"/>
                  <c:y val="-8.4278975858322808E-2"/>
                </c:manualLayout>
              </c:layout>
              <c:tx>
                <c:rich>
                  <a:bodyPr/>
                  <a:lstStyle/>
                  <a:p>
                    <a:pPr>
                      <a:defRPr sz="800"/>
                    </a:pPr>
                    <a:r>
                      <a:rPr lang="ru-RU" dirty="0"/>
                      <a:t>физическая культура и спорт; </a:t>
                    </a:r>
                    <a:r>
                      <a:rPr lang="ru-RU" dirty="0" smtClean="0"/>
                      <a:t>257415,2 (2,6%)</a:t>
                    </a:r>
                    <a:endParaRPr lang="ru-RU" dirty="0"/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8.3619169314362016E-2"/>
                  <c:y val="-5.2232215034295218E-2"/>
                </c:manualLayout>
              </c:layout>
              <c:tx>
                <c:rich>
                  <a:bodyPr/>
                  <a:lstStyle/>
                  <a:p>
                    <a:pPr>
                      <a:defRPr sz="800"/>
                    </a:pPr>
                    <a:r>
                      <a:rPr lang="ru-RU" dirty="0"/>
                      <a:t>общегосударственные вопросы; </a:t>
                    </a:r>
                    <a:r>
                      <a:rPr lang="ru-RU" dirty="0" smtClean="0"/>
                      <a:t>512052,0 (5,2%)</a:t>
                    </a:r>
                    <a:endParaRPr lang="ru-RU" dirty="0"/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0.11863165952940093"/>
                  <c:y val="7.7448792768893731E-3"/>
                </c:manualLayout>
              </c:layout>
              <c:tx>
                <c:rich>
                  <a:bodyPr/>
                  <a:lstStyle/>
                  <a:p>
                    <a:pPr>
                      <a:defRPr sz="800"/>
                    </a:pPr>
                    <a:r>
                      <a:rPr lang="ru-RU" dirty="0"/>
                      <a:t>национальная безопасность и правоохранительная деятельность; </a:t>
                    </a:r>
                    <a:r>
                      <a:rPr lang="ru-RU" dirty="0" smtClean="0"/>
                      <a:t>105305,7  (1,1%)</a:t>
                    </a:r>
                    <a:endParaRPr lang="ru-RU" dirty="0"/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0.15874125109361331"/>
                  <c:y val="-1.8098085705206907E-2"/>
                </c:manualLayout>
              </c:layout>
              <c:tx>
                <c:rich>
                  <a:bodyPr/>
                  <a:lstStyle/>
                  <a:p>
                    <a:pPr>
                      <a:defRPr sz="800"/>
                    </a:pPr>
                    <a:r>
                      <a:rPr lang="ru-RU" dirty="0"/>
                      <a:t>национальная экономика; </a:t>
                    </a:r>
                    <a:endParaRPr lang="ru-RU" dirty="0" smtClean="0"/>
                  </a:p>
                  <a:p>
                    <a:pPr>
                      <a:defRPr sz="800"/>
                    </a:pPr>
                    <a:r>
                      <a:rPr lang="ru-RU" dirty="0" smtClean="0"/>
                      <a:t>608047,7 (6,1%)</a:t>
                    </a:r>
                    <a:endParaRPr lang="ru-RU" dirty="0"/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2.9770801676106275E-2"/>
                  <c:y val="-3.2296785635088053E-2"/>
                </c:manualLayout>
              </c:layout>
              <c:tx>
                <c:rich>
                  <a:bodyPr/>
                  <a:lstStyle/>
                  <a:p>
                    <a:pPr>
                      <a:defRPr sz="800"/>
                    </a:pPr>
                    <a:r>
                      <a:rPr lang="ru-RU" dirty="0"/>
                      <a:t>жилищно-коммунальное хозяйство; </a:t>
                    </a:r>
                    <a:r>
                      <a:rPr lang="ru-RU" dirty="0" smtClean="0"/>
                      <a:t>4981392,4 (50,3%)</a:t>
                    </a:r>
                    <a:endParaRPr lang="ru-RU" dirty="0"/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0.13369411060459549"/>
                  <c:y val="-1.0021312480066484E-2"/>
                </c:manualLayout>
              </c:layout>
              <c:tx>
                <c:rich>
                  <a:bodyPr/>
                  <a:lstStyle/>
                  <a:p>
                    <a:pPr>
                      <a:defRPr sz="800"/>
                    </a:pPr>
                    <a:r>
                      <a:rPr lang="ru-RU" dirty="0"/>
                      <a:t>национальная оборона; </a:t>
                    </a:r>
                    <a:endParaRPr lang="ru-RU" dirty="0" smtClean="0"/>
                  </a:p>
                  <a:p>
                    <a:pPr>
                      <a:defRPr sz="800"/>
                    </a:pPr>
                    <a:r>
                      <a:rPr lang="ru-RU" dirty="0" smtClean="0"/>
                      <a:t>304,9 (0%)</a:t>
                    </a:r>
                    <a:endParaRPr lang="ru-RU" dirty="0"/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-1.0972970483952663E-2"/>
                  <c:y val="-0.10340337071140451"/>
                </c:manualLayout>
              </c:layout>
              <c:spPr/>
              <c:txPr>
                <a:bodyPr/>
                <a:lstStyle/>
                <a:p>
                  <a:pPr>
                    <a:defRPr sz="800"/>
                  </a:pPr>
                  <a:endParaRPr lang="ru-RU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</c:dLbl>
            <c:showLegendKey val="0"/>
            <c:showVal val="1"/>
            <c:showCatName val="1"/>
            <c:showSerName val="0"/>
            <c:showPercent val="0"/>
            <c:showBubbleSize val="0"/>
            <c:showLeaderLines val="1"/>
          </c:dLbls>
          <c:cat>
            <c:strRef>
              <c:f>Лист1!$A$2:$A$15</c:f>
              <c:strCache>
                <c:ptCount val="10"/>
                <c:pt idx="0">
                  <c:v>охрана окружающей среды</c:v>
                </c:pt>
                <c:pt idx="1">
                  <c:v>образование</c:v>
                </c:pt>
                <c:pt idx="2">
                  <c:v>культура, кинематография</c:v>
                </c:pt>
                <c:pt idx="3">
                  <c:v>социальная политика</c:v>
                </c:pt>
                <c:pt idx="4">
                  <c:v>физическая культура и спорт</c:v>
                </c:pt>
                <c:pt idx="5">
                  <c:v>общегосударственные вопросы</c:v>
                </c:pt>
                <c:pt idx="6">
                  <c:v>национальная безопасность и правоохранительная деятельность</c:v>
                </c:pt>
                <c:pt idx="7">
                  <c:v>национальная экономика</c:v>
                </c:pt>
                <c:pt idx="8">
                  <c:v>жилищно-коммунальное хозяйство</c:v>
                </c:pt>
                <c:pt idx="9">
                  <c:v>национальная оборона</c:v>
                </c:pt>
              </c:strCache>
            </c:strRef>
          </c:cat>
          <c:val>
            <c:numRef>
              <c:f>Лист1!$B$2:$B$15</c:f>
              <c:numCache>
                <c:formatCode>General</c:formatCode>
                <c:ptCount val="14"/>
                <c:pt idx="0">
                  <c:v>376142.9</c:v>
                </c:pt>
                <c:pt idx="1">
                  <c:v>2550034.2000000002</c:v>
                </c:pt>
                <c:pt idx="2">
                  <c:v>328434.8</c:v>
                </c:pt>
                <c:pt idx="3">
                  <c:v>181770.4</c:v>
                </c:pt>
                <c:pt idx="4">
                  <c:v>257415.2</c:v>
                </c:pt>
                <c:pt idx="5">
                  <c:v>512052</c:v>
                </c:pt>
                <c:pt idx="6">
                  <c:v>105305.7</c:v>
                </c:pt>
                <c:pt idx="7">
                  <c:v>608047.69999999995</c:v>
                </c:pt>
                <c:pt idx="8">
                  <c:v>4981392.4000000004</c:v>
                </c:pt>
                <c:pt idx="9">
                  <c:v>304.89999999999998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explosion val="25"/>
          <c:cat>
            <c:strRef>
              <c:f>Лист1!$A$2:$A$15</c:f>
              <c:strCache>
                <c:ptCount val="10"/>
                <c:pt idx="0">
                  <c:v>охрана окружающей среды</c:v>
                </c:pt>
                <c:pt idx="1">
                  <c:v>образование</c:v>
                </c:pt>
                <c:pt idx="2">
                  <c:v>культура, кинематография</c:v>
                </c:pt>
                <c:pt idx="3">
                  <c:v>социальная политика</c:v>
                </c:pt>
                <c:pt idx="4">
                  <c:v>физическая культура и спорт</c:v>
                </c:pt>
                <c:pt idx="5">
                  <c:v>общегосударственные вопросы</c:v>
                </c:pt>
                <c:pt idx="6">
                  <c:v>национальная безопасность и правоохранительная деятельность</c:v>
                </c:pt>
                <c:pt idx="7">
                  <c:v>национальная экономика</c:v>
                </c:pt>
                <c:pt idx="8">
                  <c:v>жилищно-коммунальное хозяйство</c:v>
                </c:pt>
                <c:pt idx="9">
                  <c:v>национальная оборона</c:v>
                </c:pt>
              </c:strCache>
            </c:strRef>
          </c:cat>
          <c:val>
            <c:numRef>
              <c:f>Лист1!$C$2:$C$15</c:f>
              <c:numCache>
                <c:formatCode>0.0</c:formatCode>
                <c:ptCount val="14"/>
                <c:pt idx="0">
                  <c:v>3.7990778232375058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9475308641975315E-2"/>
          <c:y val="0.13265066462098785"/>
          <c:w val="0.84104938271604934"/>
          <c:h val="0.81326758526306997"/>
        </c:manualLayout>
      </c:layout>
      <c:pie3DChart>
        <c:varyColors val="1"/>
        <c:ser>
          <c:idx val="0"/>
          <c:order val="0"/>
          <c:explosion val="25"/>
          <c:dLbls>
            <c:dLbl>
              <c:idx val="0"/>
              <c:layout>
                <c:manualLayout>
                  <c:x val="1.883202099737533E-2"/>
                  <c:y val="7.2214023844207303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Образование; </a:t>
                    </a:r>
                    <a:endParaRPr lang="ru-RU" dirty="0" smtClean="0"/>
                  </a:p>
                  <a:p>
                    <a:r>
                      <a:rPr lang="ru-RU" dirty="0" smtClean="0"/>
                      <a:t>2 </a:t>
                    </a:r>
                    <a:r>
                      <a:rPr lang="ru-RU" dirty="0"/>
                      <a:t>550 </a:t>
                    </a:r>
                    <a:r>
                      <a:rPr lang="ru-RU" dirty="0" smtClean="0"/>
                      <a:t>034,2  (76,9%)</a:t>
                    </a:r>
                    <a:endParaRPr lang="ru-RU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5.7009210654223777E-2"/>
                  <c:y val="-1.5127609306571883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Культура; </a:t>
                    </a:r>
                    <a:endParaRPr lang="ru-RU" dirty="0" smtClean="0"/>
                  </a:p>
                  <a:p>
                    <a:r>
                      <a:rPr lang="ru-RU" dirty="0" smtClean="0"/>
                      <a:t>328 434,8 </a:t>
                    </a:r>
                  </a:p>
                  <a:p>
                    <a:r>
                      <a:rPr lang="ru-RU" dirty="0" smtClean="0"/>
                      <a:t>(9,9%)</a:t>
                    </a:r>
                    <a:endParaRPr lang="ru-RU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5.9054844163439861E-3"/>
                  <c:y val="-1.7865662358256495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Социальная политика; </a:t>
                    </a:r>
                    <a:endParaRPr lang="ru-RU" dirty="0" smtClean="0"/>
                  </a:p>
                  <a:p>
                    <a:r>
                      <a:rPr lang="ru-RU" dirty="0" smtClean="0"/>
                      <a:t>181 770,4  (5,5%)</a:t>
                    </a:r>
                  </a:p>
                  <a:p>
                    <a:endParaRPr lang="ru-RU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.23897394770098176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Физическая культура и спорт; </a:t>
                    </a:r>
                    <a:endParaRPr lang="ru-RU" dirty="0" smtClean="0"/>
                  </a:p>
                  <a:p>
                    <a:r>
                      <a:rPr lang="ru-RU" dirty="0" smtClean="0"/>
                      <a:t>257 415,2    (7,7%)</a:t>
                    </a:r>
                    <a:endParaRPr lang="ru-RU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showLegendKey val="0"/>
            <c:showVal val="1"/>
            <c:showCatName val="1"/>
            <c:showSerName val="0"/>
            <c:showPercent val="0"/>
            <c:showBubbleSize val="0"/>
            <c:showLeaderLines val="1"/>
          </c:dLbls>
          <c:cat>
            <c:strRef>
              <c:f>Лист1!$D$3:$D$8</c:f>
              <c:strCache>
                <c:ptCount val="4"/>
                <c:pt idx="0">
                  <c:v>Образование</c:v>
                </c:pt>
                <c:pt idx="1">
                  <c:v>Культура</c:v>
                </c:pt>
                <c:pt idx="2">
                  <c:v>Социальная политика</c:v>
                </c:pt>
                <c:pt idx="3">
                  <c:v>Физическая культура и спорт</c:v>
                </c:pt>
              </c:strCache>
            </c:strRef>
          </c:cat>
          <c:val>
            <c:numRef>
              <c:f>Лист1!$E$3:$E$8</c:f>
              <c:numCache>
                <c:formatCode>#,##0.0</c:formatCode>
                <c:ptCount val="6"/>
                <c:pt idx="0">
                  <c:v>2550034.2000000002</c:v>
                </c:pt>
                <c:pt idx="1">
                  <c:v>328434.8</c:v>
                </c:pt>
                <c:pt idx="2">
                  <c:v>181770.4</c:v>
                </c:pt>
                <c:pt idx="3">
                  <c:v>257415.2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2434113927281353E-2"/>
          <c:y val="0"/>
          <c:w val="0.89513177214543727"/>
          <c:h val="0.8198839912239157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numFmt formatCode="#,##0.0" sourceLinked="0"/>
            <c:txPr>
              <a:bodyPr/>
              <a:lstStyle/>
              <a:p>
                <a:pPr>
                  <a:defRPr sz="110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62.228000000000002</c:v>
                </c:pt>
                <c:pt idx="1">
                  <c:v>62.816000000000003</c:v>
                </c:pt>
                <c:pt idx="2">
                  <c:v>62.255000000000003</c:v>
                </c:pt>
                <c:pt idx="3">
                  <c:v>62.021000000000001</c:v>
                </c:pt>
                <c:pt idx="4">
                  <c:v>62.167000000000002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5636608"/>
        <c:axId val="105638144"/>
        <c:axId val="0"/>
      </c:bar3DChart>
      <c:catAx>
        <c:axId val="1056366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105638144"/>
        <c:crosses val="autoZero"/>
        <c:auto val="1"/>
        <c:lblAlgn val="ctr"/>
        <c:lblOffset val="100"/>
        <c:noMultiLvlLbl val="0"/>
      </c:catAx>
      <c:valAx>
        <c:axId val="10563814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056366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 w="25400" cap="flat" cmpd="sng" algn="ctr">
              <a:solidFill>
                <a:schemeClr val="accent1">
                  <a:shade val="50000"/>
                </a:schemeClr>
              </a:solidFill>
              <a:prstDash val="solid"/>
            </a:ln>
            <a:effectLst/>
          </c:spPr>
          <c:invertIfNegative val="0"/>
          <c:dLbls>
            <c:dLbl>
              <c:idx val="0"/>
              <c:layout>
                <c:manualLayout>
                  <c:x val="-2.5936660632478743E-2"/>
                  <c:y val="-0.26900483279635595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-0.29414671517979485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"/>
                  <c:y val="-0.28663481835351629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"/>
                  <c:y val="-0.3381939043809947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5.187332126495749E-3"/>
                  <c:y val="-0.3454234251749805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txPr>
              <a:bodyPr/>
              <a:lstStyle/>
              <a:p>
                <a:pPr>
                  <a:defRPr sz="8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35098.199999999997</c:v>
                </c:pt>
                <c:pt idx="1">
                  <c:v>37959</c:v>
                </c:pt>
                <c:pt idx="2">
                  <c:v>39114.300000000003</c:v>
                </c:pt>
                <c:pt idx="3">
                  <c:v>43859.4</c:v>
                </c:pt>
                <c:pt idx="4">
                  <c:v>49747.9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5670528"/>
        <c:axId val="105672064"/>
      </c:barChart>
      <c:catAx>
        <c:axId val="1056705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105672064"/>
        <c:crosses val="autoZero"/>
        <c:auto val="1"/>
        <c:lblAlgn val="ctr"/>
        <c:lblOffset val="100"/>
        <c:noMultiLvlLbl val="0"/>
      </c:catAx>
      <c:valAx>
        <c:axId val="10567206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0567052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 w="25400" cap="flat" cmpd="sng" algn="ctr">
              <a:solidFill>
                <a:schemeClr val="accent1">
                  <a:shade val="50000"/>
                </a:schemeClr>
              </a:solidFill>
              <a:prstDash val="solid"/>
            </a:ln>
            <a:effectLst/>
          </c:spPr>
          <c:invertIfNegative val="0"/>
          <c:dLbls>
            <c:dLbl>
              <c:idx val="0"/>
              <c:layout>
                <c:manualLayout>
                  <c:x val="-1.0374664252991498E-2"/>
                  <c:y val="-0.1622596587825470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1.0374664252991498E-2"/>
                  <c:y val="-0.1340405876899301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9.8559310403419226E-2"/>
                  <c:y val="-0.3950675507901617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1.0374664252991498E-2"/>
                  <c:y val="-0.1481501232362386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1.5561996379487247E-2"/>
                  <c:y val="-0.148150123236238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0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0.19600000000000001</c:v>
                </c:pt>
                <c:pt idx="1">
                  <c:v>0.26600000000000001</c:v>
                </c:pt>
                <c:pt idx="2">
                  <c:v>0.89400000000000002</c:v>
                </c:pt>
                <c:pt idx="3">
                  <c:v>0.26200000000000001</c:v>
                </c:pt>
                <c:pt idx="4">
                  <c:v>0.21199999999999999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5708928"/>
        <c:axId val="110994560"/>
      </c:barChart>
      <c:catAx>
        <c:axId val="1057089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110994560"/>
        <c:crosses val="autoZero"/>
        <c:auto val="1"/>
        <c:lblAlgn val="ctr"/>
        <c:lblOffset val="100"/>
        <c:noMultiLvlLbl val="0"/>
      </c:catAx>
      <c:valAx>
        <c:axId val="11099456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0570892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ctr"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sz="12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Налоговые </a:t>
            </a:r>
            <a:r>
              <a:rPr lang="ru-RU" sz="12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доходы (тыс</a:t>
            </a:r>
            <a:r>
              <a:rPr lang="ru-RU" sz="12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руб</a:t>
            </a:r>
            <a:r>
              <a:rPr lang="ru-RU" sz="12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.)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22346566755740591"/>
          <c:y val="5.5695565989743831E-2"/>
        </c:manualLayout>
      </c:layout>
      <c:overlay val="0"/>
      <c:spPr>
        <a:solidFill>
          <a:srgbClr val="FFFF00"/>
        </a:solidFill>
        <a:ln w="38100" cap="flat" cmpd="sng" algn="ctr">
          <a:solidFill>
            <a:schemeClr val="lt1"/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c:spPr>
    </c:title>
    <c:autoTitleDeleted val="0"/>
    <c:plotArea>
      <c:layout>
        <c:manualLayout>
          <c:layoutTarget val="inner"/>
          <c:xMode val="edge"/>
          <c:yMode val="edge"/>
          <c:x val="0.10459546892450547"/>
          <c:y val="0.38765884987138183"/>
          <c:w val="0.72476632713324252"/>
          <c:h val="0.4536835650739661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Лист1!$B$2</c:f>
              <c:strCache>
                <c:ptCount val="1"/>
                <c:pt idx="0">
                  <c:v>налоговые доходы (тыс.руб.)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75000"/>
                    <a:shade val="85000"/>
                    <a:satMod val="230000"/>
                  </a:schemeClr>
                </a:gs>
                <a:gs pos="25000">
                  <a:schemeClr val="accent2">
                    <a:tint val="90000"/>
                    <a:shade val="70000"/>
                    <a:satMod val="220000"/>
                  </a:schemeClr>
                </a:gs>
                <a:gs pos="50000">
                  <a:schemeClr val="accent2">
                    <a:tint val="90000"/>
                    <a:shade val="58000"/>
                    <a:satMod val="225000"/>
                  </a:schemeClr>
                </a:gs>
                <a:gs pos="65000">
                  <a:schemeClr val="accent2">
                    <a:tint val="90000"/>
                    <a:shade val="58000"/>
                    <a:satMod val="225000"/>
                  </a:schemeClr>
                </a:gs>
                <a:gs pos="80000">
                  <a:schemeClr val="accent2">
                    <a:tint val="90000"/>
                    <a:shade val="69000"/>
                    <a:satMod val="220000"/>
                  </a:schemeClr>
                </a:gs>
                <a:gs pos="100000">
                  <a:schemeClr val="accent2">
                    <a:tint val="77000"/>
                    <a:shade val="80000"/>
                    <a:satMod val="230000"/>
                  </a:schemeClr>
                </a:gs>
              </a:gsLst>
              <a:lin ang="5400000" scaled="1"/>
            </a:gradFill>
            <a:ln w="10000" cap="flat" cmpd="sng" algn="ctr">
              <a:solidFill>
                <a:schemeClr val="tx2"/>
              </a:solidFill>
              <a:prstDash val="solid"/>
            </a:ln>
            <a:effectLst>
              <a:outerShdw blurRad="76200" dist="50800" dir="5400000" rotWithShape="0">
                <a:srgbClr val="4E3B30">
                  <a:alpha val="60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>
                <a:rot lat="0" lon="0" rev="0"/>
              </a:lightRig>
            </a:scene3d>
            <a:sp3d prstMaterial="metal">
              <a:bevelT w="10000" h="100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 w="10000" cap="flat" cmpd="sng" algn="ctr">
                <a:solidFill>
                  <a:schemeClr val="tx2"/>
                </a:solidFill>
                <a:prstDash val="solid"/>
              </a:ln>
              <a:effectLst>
                <a:outerShdw blurRad="76200" dist="50800" dir="5400000" rotWithShape="0">
                  <a:srgbClr val="4E3B3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l">
                  <a:rot lat="0" lon="0" rev="0"/>
                </a:lightRig>
              </a:scene3d>
              <a:sp3d prstMaterial="metal">
                <a:bevelT w="10000" h="100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 w="10000" cap="flat" cmpd="sng" algn="ctr">
                <a:solidFill>
                  <a:schemeClr val="tx2"/>
                </a:solidFill>
                <a:prstDash val="solid"/>
              </a:ln>
              <a:effectLst>
                <a:outerShdw blurRad="76200" dist="50800" dir="5400000" rotWithShape="0">
                  <a:srgbClr val="4E3B3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l">
                  <a:rot lat="0" lon="0" rev="0"/>
                </a:lightRig>
              </a:scene3d>
              <a:sp3d prstMaterial="metal">
                <a:bevelT w="10000" h="10000"/>
              </a:sp3d>
            </c:spPr>
          </c:dPt>
          <c:dLbls>
            <c:dLbl>
              <c:idx val="0"/>
              <c:layout>
                <c:manualLayout>
                  <c:x val="1.2666397722657515E-2"/>
                  <c:y val="3.951056720193482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42672396780474686"/>
                  <c:y val="-9.7981315916165265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spPr>
              <a:effectLst>
                <a:outerShdw dist="50800" sx="1000" sy="1000" algn="ctr" rotWithShape="0">
                  <a:srgbClr val="000000"/>
                </a:outerShdw>
              </a:effectLst>
              <a:scene3d>
                <a:camera prst="orthographicFront"/>
                <a:lightRig rig="threePt" dir="t"/>
              </a:scene3d>
              <a:sp3d prstMaterial="softEdge"/>
            </c:spPr>
            <c:txPr>
              <a:bodyPr rot="0" vert="horz" anchor="b" anchorCtr="1"/>
              <a:lstStyle/>
              <a:p>
                <a:pPr>
                  <a:defRPr sz="1200" cap="small" baseline="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Лист1!$A$3:$A$4</c:f>
              <c:numCache>
                <c:formatCode>General</c:formatCode>
                <c:ptCount val="2"/>
                <c:pt idx="0">
                  <c:v>2021</c:v>
                </c:pt>
                <c:pt idx="1">
                  <c:v>2022</c:v>
                </c:pt>
              </c:numCache>
            </c:numRef>
          </c:cat>
          <c:val>
            <c:numRef>
              <c:f>Лист1!$B$3:$B$4</c:f>
              <c:numCache>
                <c:formatCode>#,##0.00</c:formatCode>
                <c:ptCount val="2"/>
                <c:pt idx="0">
                  <c:v>1707845.6</c:v>
                </c:pt>
                <c:pt idx="1">
                  <c:v>1732253</c:v>
                </c:pt>
              </c:numCache>
            </c:numRef>
          </c:val>
        </c:ser>
        <c:ser>
          <c:idx val="1"/>
          <c:order val="1"/>
          <c:tx>
            <c:strRef>
              <c:f>Лист1!$C$2</c:f>
              <c:strCache>
                <c:ptCount val="1"/>
                <c:pt idx="0">
                  <c:v>Столбец2</c:v>
                </c:pt>
              </c:strCache>
            </c:strRef>
          </c:tx>
          <c:invertIfNegative val="0"/>
          <c:cat>
            <c:numRef>
              <c:f>Лист1!$A$3:$A$4</c:f>
              <c:numCache>
                <c:formatCode>General</c:formatCode>
                <c:ptCount val="2"/>
                <c:pt idx="0">
                  <c:v>2021</c:v>
                </c:pt>
                <c:pt idx="1">
                  <c:v>2022</c:v>
                </c:pt>
              </c:numCache>
            </c:numRef>
          </c:cat>
          <c:val>
            <c:numRef>
              <c:f>Лист1!$C$3:$C$4</c:f>
              <c:numCache>
                <c:formatCode>#,##0.00</c:formatCode>
                <c:ptCount val="2"/>
                <c:pt idx="0" formatCode="#,##0.0">
                  <c:v>101.4291338748655</c:v>
                </c:pt>
                <c:pt idx="1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8431104"/>
        <c:axId val="118432896"/>
      </c:barChart>
      <c:catAx>
        <c:axId val="11843110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0" cap="flat" cmpd="thickThin"/>
          <a:effectLst>
            <a:glow>
              <a:schemeClr val="accent1">
                <a:alpha val="40000"/>
              </a:schemeClr>
            </a:glow>
            <a:softEdge rad="0"/>
          </a:effectLst>
        </c:spPr>
        <c:txPr>
          <a:bodyPr/>
          <a:lstStyle/>
          <a:p>
            <a:pPr>
              <a:defRPr sz="12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118432896"/>
        <c:crosses val="autoZero"/>
        <c:auto val="1"/>
        <c:lblAlgn val="ctr"/>
        <c:lblOffset val="50"/>
        <c:noMultiLvlLbl val="0"/>
      </c:catAx>
      <c:valAx>
        <c:axId val="118432896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#,##0.00" sourceLinked="1"/>
        <c:majorTickMark val="out"/>
        <c:minorTickMark val="none"/>
        <c:tickLblPos val="nextTo"/>
        <c:crossAx val="11843110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 anchor="t"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sz="12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Неналоговые доходы (тыс. руб.)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overlay val="0"/>
      <c:spPr>
        <a:solidFill>
          <a:srgbClr val="92D050"/>
        </a:solidFill>
        <a:ln w="38100" cap="flat" cmpd="sng" algn="ctr">
          <a:solidFill>
            <a:schemeClr val="lt1"/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B050"/>
            </a:solidFill>
            <a:ln>
              <a:solidFill>
                <a:schemeClr val="tx2"/>
              </a:solidFill>
            </a:ln>
            <a:effectLst>
              <a:glow>
                <a:schemeClr val="accent1">
                  <a:alpha val="40000"/>
                </a:schemeClr>
              </a:glo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tx2"/>
                </a:solidFill>
              </a:ln>
              <a:effectLst>
                <a:glow>
                  <a:schemeClr val="accent1">
                    <a:alpha val="40000"/>
                  </a:schemeClr>
                </a:glow>
              </a:effectLst>
            </c:spPr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tx2"/>
                </a:solidFill>
              </a:ln>
              <a:effectLst>
                <a:glow>
                  <a:schemeClr val="accent1">
                    <a:alpha val="40000"/>
                  </a:schemeClr>
                </a:glow>
              </a:effectLst>
            </c:spPr>
          </c:dPt>
          <c:dLbls>
            <c:dLbl>
              <c:idx val="0"/>
              <c:layout>
                <c:manualLayout>
                  <c:x val="3.2179939933814276E-3"/>
                  <c:y val="-2.11673309966122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31590570082377E-2"/>
                  <c:y val="-6.92414909401555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2021</c:v>
                </c:pt>
                <c:pt idx="1">
                  <c:v>2022</c:v>
                </c:pt>
              </c:numCache>
            </c:numRef>
          </c:cat>
          <c:val>
            <c:numRef>
              <c:f>Лист1!$B$2:$B$3</c:f>
              <c:numCache>
                <c:formatCode>#,##0.0</c:formatCode>
                <c:ptCount val="2"/>
                <c:pt idx="0">
                  <c:v>1448502.2</c:v>
                </c:pt>
                <c:pt idx="1">
                  <c:v>1425124.6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invertIfNegative val="0"/>
          <c:cat>
            <c:numRef>
              <c:f>Лист1!$A$2:$A$3</c:f>
              <c:numCache>
                <c:formatCode>General</c:formatCode>
                <c:ptCount val="2"/>
                <c:pt idx="0">
                  <c:v>2021</c:v>
                </c:pt>
                <c:pt idx="1">
                  <c:v>2022</c:v>
                </c:pt>
              </c:numCache>
            </c:numRef>
          </c:cat>
          <c:val>
            <c:numRef>
              <c:f>Лист1!$C$2:$C$3</c:f>
              <c:numCache>
                <c:formatCode>#,##0.0</c:formatCode>
                <c:ptCount val="2"/>
                <c:pt idx="0">
                  <c:v>98.386084605187349</c:v>
                </c:pt>
                <c:pt idx="1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4"/>
        <c:axId val="124935552"/>
        <c:axId val="124945536"/>
      </c:barChart>
      <c:catAx>
        <c:axId val="12493555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124945536"/>
        <c:crosses val="autoZero"/>
        <c:auto val="1"/>
        <c:lblAlgn val="ctr"/>
        <c:lblOffset val="100"/>
        <c:noMultiLvlLbl val="0"/>
      </c:catAx>
      <c:valAx>
        <c:axId val="124945536"/>
        <c:scaling>
          <c:orientation val="minMax"/>
        </c:scaling>
        <c:delete val="1"/>
        <c:axPos val="b"/>
        <c:numFmt formatCode="#,##0.0" sourceLinked="1"/>
        <c:majorTickMark val="out"/>
        <c:minorTickMark val="none"/>
        <c:tickLblPos val="nextTo"/>
        <c:crossAx val="124935552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sz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Безвозмедные</a:t>
            </a:r>
            <a:r>
              <a:rPr lang="ru-RU" sz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поступления (тыс. руб.)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overlay val="0"/>
      <c:spPr>
        <a:solidFill>
          <a:srgbClr val="FFC000"/>
        </a:solidFill>
        <a:ln w="38100" cap="flat" cmpd="sng" algn="ctr">
          <a:solidFill>
            <a:schemeClr val="lt1"/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tx1"/>
                </a:solidFill>
              </a:ln>
            </c:spPr>
          </c:dPt>
          <c:dLbls>
            <c:dLbl>
              <c:idx val="0"/>
              <c:layout>
                <c:manualLayout>
                  <c:x val="5.2387166453272569E-3"/>
                  <c:y val="-3.9605842406399291E-2"/>
                </c:manualLayout>
              </c:layout>
              <c:tx>
                <c:rich>
                  <a:bodyPr/>
                  <a:lstStyle/>
                  <a:p>
                    <a:pPr>
                      <a:defRPr sz="1200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en-US" dirty="0"/>
                      <a:t>1 456 </a:t>
                    </a:r>
                    <a:r>
                      <a:rPr lang="en-US" dirty="0" smtClean="0"/>
                      <a:t>443,5</a:t>
                    </a:r>
                    <a:endParaRPr lang="en-US" dirty="0"/>
                  </a:p>
                </c:rich>
              </c:tx>
              <c:numFmt formatCode="#,##0.00" sourceLinked="0"/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1250571430132535E-2"/>
                  <c:y val="-3.09418745139428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2021</c:v>
                </c:pt>
                <c:pt idx="1">
                  <c:v>2022</c:v>
                </c:pt>
              </c:numCache>
            </c:numRef>
          </c:cat>
          <c:val>
            <c:numRef>
              <c:f>Лист1!$B$2:$B$3</c:f>
              <c:numCache>
                <c:formatCode>#,##0.0</c:formatCode>
                <c:ptCount val="2"/>
                <c:pt idx="0">
                  <c:v>1456443.5</c:v>
                </c:pt>
                <c:pt idx="1">
                  <c:v>6400159.4000000004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4975360"/>
        <c:axId val="124727296"/>
      </c:barChart>
      <c:catAx>
        <c:axId val="12497536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124727296"/>
        <c:crosses val="autoZero"/>
        <c:auto val="1"/>
        <c:lblAlgn val="ctr"/>
        <c:lblOffset val="100"/>
        <c:noMultiLvlLbl val="0"/>
      </c:catAx>
      <c:valAx>
        <c:axId val="124727296"/>
        <c:scaling>
          <c:orientation val="minMax"/>
        </c:scaling>
        <c:delete val="1"/>
        <c:axPos val="b"/>
        <c:numFmt formatCode="#,##0.0" sourceLinked="1"/>
        <c:majorTickMark val="out"/>
        <c:minorTickMark val="none"/>
        <c:tickLblPos val="nextTo"/>
        <c:crossAx val="1249753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40206288054714789"/>
          <c:y val="4.3112493673542446E-2"/>
          <c:w val="0.57427782414420081"/>
          <c:h val="0.9333716006863435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4.060828655253393E-3"/>
                  <c:y val="-1.066751390766879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1161074047611776E-3"/>
                  <c:y val="2.150845028059212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8860660978202463E-3"/>
                  <c:y val="4.301690056118426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0304143276266965E-3"/>
                  <c:y val="1.290507016835535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4.3377324045013807E-3"/>
                  <c:y val="4.301690056118347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3.0289944764736532E-3"/>
                  <c:y val="-4.301690056118426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1.218248596576018E-2"/>
                  <c:y val="3.01118303928289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4.060828655253393E-3"/>
                  <c:y val="1.720642150872125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2.0304143276266965E-3"/>
                  <c:y val="4.301690056118426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1.1111322501579166E-4"/>
                  <c:y val="-4.301690056118426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2.0304143276266965E-3"/>
                  <c:y val="4.301690056118426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txPr>
              <a:bodyPr/>
              <a:lstStyle/>
              <a:p>
                <a:pPr>
                  <a:defRPr sz="8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Лист1!$A$2:$A$12</c:f>
              <c:strCache>
                <c:ptCount val="11"/>
                <c:pt idx="0">
                  <c:v>Прочие налоговые и неналоговые доходы    </c:v>
                </c:pt>
                <c:pt idx="1">
                  <c:v>Госпошлина </c:v>
                </c:pt>
                <c:pt idx="2">
                  <c:v>Штрафные санкции   </c:v>
                </c:pt>
                <c:pt idx="3">
                  <c:v>Доходы от продажи земельных участков    </c:v>
                </c:pt>
                <c:pt idx="4">
                  <c:v>Доходы от реализации имущества    </c:v>
                </c:pt>
                <c:pt idx="5">
                  <c:v>Доходы от сдачи в аренду имущества    </c:v>
                </c:pt>
                <c:pt idx="6">
                  <c:v>Арендная плата за землю</c:v>
                </c:pt>
                <c:pt idx="7">
                  <c:v>Налоги на имущество/землю</c:v>
                </c:pt>
                <c:pt idx="8">
                  <c:v>Налоги на совокупный доход</c:v>
                </c:pt>
                <c:pt idx="9">
                  <c:v>Налог на прибыль организаций</c:v>
                </c:pt>
                <c:pt idx="10">
                  <c:v>Налог на доходы физических лиц</c:v>
                </c:pt>
              </c:strCache>
            </c:strRef>
          </c:cat>
          <c:val>
            <c:numRef>
              <c:f>Лист1!$B$2:$B$12</c:f>
              <c:numCache>
                <c:formatCode>#,##0.00</c:formatCode>
                <c:ptCount val="11"/>
                <c:pt idx="0">
                  <c:v>355527.1</c:v>
                </c:pt>
                <c:pt idx="1">
                  <c:v>25337</c:v>
                </c:pt>
                <c:pt idx="2">
                  <c:v>24264.3</c:v>
                </c:pt>
                <c:pt idx="3">
                  <c:v>516675.7</c:v>
                </c:pt>
                <c:pt idx="4">
                  <c:v>82411.5</c:v>
                </c:pt>
                <c:pt idx="5">
                  <c:v>32504.3</c:v>
                </c:pt>
                <c:pt idx="6">
                  <c:v>455242.4</c:v>
                </c:pt>
                <c:pt idx="7">
                  <c:v>463827</c:v>
                </c:pt>
                <c:pt idx="8">
                  <c:v>490086</c:v>
                </c:pt>
                <c:pt idx="9">
                  <c:v>31268</c:v>
                </c:pt>
                <c:pt idx="10">
                  <c:v>665583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Факт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-2.581014033671055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</c:dLbl>
            <c:dLbl>
              <c:idx val="1"/>
              <c:layout>
                <c:manualLayout>
                  <c:x val="0"/>
                  <c:y val="4.301690056118426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</c:dLbl>
            <c:dLbl>
              <c:idx val="2"/>
              <c:layout>
                <c:manualLayout>
                  <c:x val="4.060828655253393E-3"/>
                  <c:y val="-8.603380112236852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</c:dLbl>
            <c:dLbl>
              <c:idx val="3"/>
              <c:layout>
                <c:manualLayout>
                  <c:x val="2.0304143276266965E-3"/>
                  <c:y val="-1.720676022447370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</c:dLbl>
            <c:dLbl>
              <c:idx val="4"/>
              <c:layout>
                <c:manualLayout>
                  <c:x val="-2.0304143276266965E-3"/>
                  <c:y val="-4.301690056118426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</c:dLbl>
            <c:dLbl>
              <c:idx val="5"/>
              <c:layout>
                <c:manualLayout>
                  <c:x val="0"/>
                  <c:y val="-1.720676022447370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</c:dLbl>
            <c:dLbl>
              <c:idx val="6"/>
              <c:layout>
                <c:manualLayout>
                  <c:x val="-4.060828655253393E-3"/>
                  <c:y val="1.290507016835527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</c:dLbl>
            <c:dLbl>
              <c:idx val="9"/>
              <c:layout>
                <c:manualLayout>
                  <c:x val="-2.0304143276266965E-3"/>
                  <c:y val="-2.150845028059212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</c:dLbl>
            <c:dLbl>
              <c:idx val="10"/>
              <c:layout>
                <c:manualLayout>
                  <c:x val="-4.060828655253393E-3"/>
                  <c:y val="-8.603380112236852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</c:dLbl>
            <c:numFmt formatCode="#,##0.0" sourceLinked="0"/>
            <c:spPr>
              <a:ln w="15875" cap="rnd" cmpd="thickThin">
                <a:prstDash val="sysDot"/>
                <a:bevel/>
              </a:ln>
            </c:spPr>
            <c:txPr>
              <a:bodyPr rot="0" vert="horz" anchor="ctr" anchorCtr="0"/>
              <a:lstStyle/>
              <a:p>
                <a:pPr>
                  <a:defRPr sz="8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, </c:separator>
            <c:showLeaderLines val="0"/>
          </c:dLbls>
          <c:cat>
            <c:strRef>
              <c:f>Лист1!$A$2:$A$12</c:f>
              <c:strCache>
                <c:ptCount val="11"/>
                <c:pt idx="0">
                  <c:v>Прочие налоговые и неналоговые доходы    </c:v>
                </c:pt>
                <c:pt idx="1">
                  <c:v>Госпошлина </c:v>
                </c:pt>
                <c:pt idx="2">
                  <c:v>Штрафные санкции   </c:v>
                </c:pt>
                <c:pt idx="3">
                  <c:v>Доходы от продажи земельных участков    </c:v>
                </c:pt>
                <c:pt idx="4">
                  <c:v>Доходы от реализации имущества    </c:v>
                </c:pt>
                <c:pt idx="5">
                  <c:v>Доходы от сдачи в аренду имущества    </c:v>
                </c:pt>
                <c:pt idx="6">
                  <c:v>Арендная плата за землю</c:v>
                </c:pt>
                <c:pt idx="7">
                  <c:v>Налоги на имущество/землю</c:v>
                </c:pt>
                <c:pt idx="8">
                  <c:v>Налоги на совокупный доход</c:v>
                </c:pt>
                <c:pt idx="9">
                  <c:v>Налог на прибыль организаций</c:v>
                </c:pt>
                <c:pt idx="10">
                  <c:v>Налог на доходы физических лиц</c:v>
                </c:pt>
              </c:strCache>
            </c:strRef>
          </c:cat>
          <c:val>
            <c:numRef>
              <c:f>Лист1!$C$2:$C$12</c:f>
              <c:numCache>
                <c:formatCode>#,##0.00</c:formatCode>
                <c:ptCount val="11"/>
                <c:pt idx="0">
                  <c:v>327345</c:v>
                </c:pt>
                <c:pt idx="1">
                  <c:v>25830.7</c:v>
                </c:pt>
                <c:pt idx="2">
                  <c:v>24481.4</c:v>
                </c:pt>
                <c:pt idx="3">
                  <c:v>516696.4</c:v>
                </c:pt>
                <c:pt idx="4">
                  <c:v>82411.5</c:v>
                </c:pt>
                <c:pt idx="5">
                  <c:v>33185.800000000003</c:v>
                </c:pt>
                <c:pt idx="6">
                  <c:v>475677.1</c:v>
                </c:pt>
                <c:pt idx="7">
                  <c:v>468751.5</c:v>
                </c:pt>
                <c:pt idx="8">
                  <c:v>494998.7</c:v>
                </c:pt>
                <c:pt idx="9">
                  <c:v>32157.1</c:v>
                </c:pt>
                <c:pt idx="10">
                  <c:v>675842.4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0"/>
          <c:cat>
            <c:strRef>
              <c:f>Лист1!$A$2:$A$12</c:f>
              <c:strCache>
                <c:ptCount val="11"/>
                <c:pt idx="0">
                  <c:v>Прочие налоговые и неналоговые доходы    </c:v>
                </c:pt>
                <c:pt idx="1">
                  <c:v>Госпошлина </c:v>
                </c:pt>
                <c:pt idx="2">
                  <c:v>Штрафные санкции   </c:v>
                </c:pt>
                <c:pt idx="3">
                  <c:v>Доходы от продажи земельных участков    </c:v>
                </c:pt>
                <c:pt idx="4">
                  <c:v>Доходы от реализации имущества    </c:v>
                </c:pt>
                <c:pt idx="5">
                  <c:v>Доходы от сдачи в аренду имущества    </c:v>
                </c:pt>
                <c:pt idx="6">
                  <c:v>Арендная плата за землю</c:v>
                </c:pt>
                <c:pt idx="7">
                  <c:v>Налоги на имущество/землю</c:v>
                </c:pt>
                <c:pt idx="8">
                  <c:v>Налоги на совокупный доход</c:v>
                </c:pt>
                <c:pt idx="9">
                  <c:v>Налог на прибыль организаций</c:v>
                </c:pt>
                <c:pt idx="10">
                  <c:v>Налог на доходы физических лиц</c:v>
                </c:pt>
              </c:strCache>
            </c:strRef>
          </c:cat>
          <c:val>
            <c:numRef>
              <c:f>Лист1!$D$2:$D$12</c:f>
              <c:numCache>
                <c:formatCode>General</c:formatCode>
                <c:ptCount val="11"/>
                <c:pt idx="0">
                  <c:v>92.073149979284281</c:v>
                </c:pt>
                <c:pt idx="1">
                  <c:v>101.94853376484983</c:v>
                </c:pt>
                <c:pt idx="2">
                  <c:v>100.89473011790986</c:v>
                </c:pt>
                <c:pt idx="3">
                  <c:v>100.00400638156586</c:v>
                </c:pt>
                <c:pt idx="4">
                  <c:v>100</c:v>
                </c:pt>
                <c:pt idx="5">
                  <c:v>102.0966456745723</c:v>
                </c:pt>
                <c:pt idx="6">
                  <c:v>104.48875148711983</c:v>
                </c:pt>
                <c:pt idx="7">
                  <c:v>101.06171050844388</c:v>
                </c:pt>
                <c:pt idx="8">
                  <c:v>101.00241590251507</c:v>
                </c:pt>
                <c:pt idx="9">
                  <c:v>102.84348215427912</c:v>
                </c:pt>
                <c:pt idx="10">
                  <c:v>101.54141557101069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-78"/>
        <c:axId val="124901632"/>
        <c:axId val="124997632"/>
      </c:barChart>
      <c:catAx>
        <c:axId val="12490163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124997632"/>
        <c:crosses val="autoZero"/>
        <c:auto val="1"/>
        <c:lblAlgn val="ctr"/>
        <c:lblOffset val="100"/>
        <c:noMultiLvlLbl val="0"/>
      </c:catAx>
      <c:valAx>
        <c:axId val="124997632"/>
        <c:scaling>
          <c:orientation val="minMax"/>
        </c:scaling>
        <c:delete val="1"/>
        <c:axPos val="b"/>
        <c:numFmt formatCode="#,##0.00" sourceLinked="1"/>
        <c:majorTickMark val="out"/>
        <c:minorTickMark val="none"/>
        <c:tickLblPos val="nextTo"/>
        <c:crossAx val="124901632"/>
        <c:crosses val="autoZero"/>
        <c:crossBetween val="between"/>
      </c:valAx>
      <c:spPr>
        <a:ln w="6350">
          <a:bevel/>
        </a:ln>
      </c:spPr>
    </c:plotArea>
    <c:plotVisOnly val="1"/>
    <c:dispBlanksAs val="gap"/>
    <c:showDLblsOverMax val="0"/>
  </c:chart>
  <c:txPr>
    <a:bodyPr/>
    <a:lstStyle/>
    <a:p>
      <a:pPr>
        <a:defRPr sz="9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8429869205417418E-2"/>
          <c:y val="9.6102150537634407E-2"/>
          <c:w val="0.83716654593803019"/>
          <c:h val="0.80443548387096775"/>
        </c:manualLayout>
      </c:layout>
      <c:pie3DChart>
        <c:varyColors val="1"/>
        <c:ser>
          <c:idx val="0"/>
          <c:order val="0"/>
          <c:explosion val="25"/>
          <c:dLbls>
            <c:dLbl>
              <c:idx val="0"/>
              <c:layout>
                <c:manualLayout>
                  <c:x val="0.16205839139153003"/>
                  <c:y val="-6.7695954364588071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2.2768688004908479E-2"/>
                  <c:y val="-7.0657968689464751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8.3335784770365729E-3"/>
                  <c:y val="-0.14379927509061366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-2.1542761700242015E-4"/>
                  <c:y val="0.1483550782763381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-1.2771244503527969E-2"/>
                  <c:y val="6.8509120871325602E-2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ЕНВД; 33,9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5"/>
              <c:layout>
                <c:manualLayout>
                  <c:x val="-2.3032518662439921E-2"/>
                  <c:y val="9.1686174363339715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6"/>
              <c:layout>
                <c:manualLayout>
                  <c:x val="4.6362272897705968E-2"/>
                  <c:y val="6.8210639470481865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7"/>
              <c:layout>
                <c:manualLayout>
                  <c:x val="-5.5220054830909256E-2"/>
                  <c:y val="7.0566124708258932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8"/>
              <c:layout>
                <c:manualLayout>
                  <c:x val="-0.104319119201009"/>
                  <c:y val="6.1350478279612139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9"/>
              <c:layout>
                <c:manualLayout>
                  <c:x val="-0.15326890956812217"/>
                  <c:y val="5.8181500701185739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10"/>
              <c:layout>
                <c:manualLayout>
                  <c:x val="1.8248838966813737E-3"/>
                  <c:y val="0.10387006815680298"/>
                </c:manualLayout>
              </c:layout>
              <c:numFmt formatCode="0.0%" sourceLinked="0"/>
              <c:spPr/>
              <c:txPr>
                <a:bodyPr/>
                <a:lstStyle/>
                <a:p>
                  <a:pPr>
                    <a:defRPr sz="750"/>
                  </a:pPr>
                  <a:endParaRPr lang="ru-RU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11"/>
              <c:layout>
                <c:manualLayout>
                  <c:x val="7.2139280081029303E-4"/>
                  <c:y val="-5.6691590466514265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12"/>
              <c:layout>
                <c:manualLayout>
                  <c:x val="1.1240306431230139E-3"/>
                  <c:y val="-0.1373520976208619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13"/>
              <c:layout>
                <c:manualLayout>
                  <c:x val="-3.4479496881071686E-2"/>
                  <c:y val="-0.10413454035501279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14"/>
              <c:layout>
                <c:manualLayout>
                  <c:x val="-0.15064946738444743"/>
                  <c:y val="-7.4568178977627797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15"/>
              <c:layout>
                <c:manualLayout>
                  <c:x val="4.5927553349167259E-3"/>
                  <c:y val="-9.8556628203879948E-2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прочие; 154,8; 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</c:dLbl>
            <c:numFmt formatCode="0.0%" sourceLinked="0"/>
            <c:showLegendKey val="0"/>
            <c:showVal val="1"/>
            <c:showCatName val="1"/>
            <c:showSerName val="0"/>
            <c:showPercent val="1"/>
            <c:showBubbleSize val="0"/>
            <c:showLeaderLines val="1"/>
          </c:dLbls>
          <c:cat>
            <c:strRef>
              <c:f>Лист1!$B$7:$B$22</c:f>
              <c:strCache>
                <c:ptCount val="16"/>
                <c:pt idx="0">
                  <c:v>налог на прибыль</c:v>
                </c:pt>
                <c:pt idx="1">
                  <c:v>НДФЛ</c:v>
                </c:pt>
                <c:pt idx="2">
                  <c:v>акцизы</c:v>
                </c:pt>
                <c:pt idx="3">
                  <c:v>УСН</c:v>
                </c:pt>
                <c:pt idx="4">
                  <c:v>ЕНВД</c:v>
                </c:pt>
                <c:pt idx="5">
                  <c:v>патент</c:v>
                </c:pt>
                <c:pt idx="6">
                  <c:v>налог на имущество физ.лиц</c:v>
                </c:pt>
                <c:pt idx="7">
                  <c:v>налог на имущество организаций</c:v>
                </c:pt>
                <c:pt idx="8">
                  <c:v>земельный налог</c:v>
                </c:pt>
                <c:pt idx="9">
                  <c:v>государственная пошлина</c:v>
                </c:pt>
                <c:pt idx="10">
                  <c:v>доходы от использования имущества (арендная плата, нестационарная торговля и другие)</c:v>
                </c:pt>
                <c:pt idx="11">
                  <c:v>НВОС</c:v>
                </c:pt>
                <c:pt idx="12">
                  <c:v>доходы от оказания услуг</c:v>
                </c:pt>
                <c:pt idx="13">
                  <c:v>доходы от продажи имущества (приватизация, продажа зем. участков и другие)</c:v>
                </c:pt>
                <c:pt idx="14">
                  <c:v>штрафы</c:v>
                </c:pt>
                <c:pt idx="15">
                  <c:v>прочие</c:v>
                </c:pt>
              </c:strCache>
            </c:strRef>
          </c:cat>
          <c:val>
            <c:numRef>
              <c:f>Лист1!$C$7:$C$22</c:f>
              <c:numCache>
                <c:formatCode>General</c:formatCode>
                <c:ptCount val="16"/>
                <c:pt idx="0">
                  <c:v>32157.1</c:v>
                </c:pt>
                <c:pt idx="1">
                  <c:v>675842.4</c:v>
                </c:pt>
                <c:pt idx="2">
                  <c:v>34819.300000000003</c:v>
                </c:pt>
                <c:pt idx="3">
                  <c:v>397436.2</c:v>
                </c:pt>
                <c:pt idx="4">
                  <c:v>33.9</c:v>
                </c:pt>
                <c:pt idx="5">
                  <c:v>96986.8</c:v>
                </c:pt>
                <c:pt idx="6">
                  <c:v>223751.1</c:v>
                </c:pt>
                <c:pt idx="7">
                  <c:v>33531.199999999997</c:v>
                </c:pt>
                <c:pt idx="8">
                  <c:v>211469.2</c:v>
                </c:pt>
                <c:pt idx="9">
                  <c:v>25830.7</c:v>
                </c:pt>
                <c:pt idx="10">
                  <c:v>644282.1</c:v>
                </c:pt>
                <c:pt idx="11">
                  <c:v>16993</c:v>
                </c:pt>
                <c:pt idx="12">
                  <c:v>38426.6</c:v>
                </c:pt>
                <c:pt idx="13">
                  <c:v>701180.8</c:v>
                </c:pt>
                <c:pt idx="14">
                  <c:v>24481.4</c:v>
                </c:pt>
                <c:pt idx="15">
                  <c:v>154.80000000000001</c:v>
                </c:pt>
              </c:numCache>
            </c:numRef>
          </c:val>
        </c:ser>
        <c:ser>
          <c:idx val="1"/>
          <c:order val="1"/>
          <c:explosion val="25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Лист1!$B$7:$B$22</c:f>
              <c:strCache>
                <c:ptCount val="16"/>
                <c:pt idx="0">
                  <c:v>налог на прибыль</c:v>
                </c:pt>
                <c:pt idx="1">
                  <c:v>НДФЛ</c:v>
                </c:pt>
                <c:pt idx="2">
                  <c:v>акцизы</c:v>
                </c:pt>
                <c:pt idx="3">
                  <c:v>УСН</c:v>
                </c:pt>
                <c:pt idx="4">
                  <c:v>ЕНВД</c:v>
                </c:pt>
                <c:pt idx="5">
                  <c:v>патент</c:v>
                </c:pt>
                <c:pt idx="6">
                  <c:v>налог на имущество физ.лиц</c:v>
                </c:pt>
                <c:pt idx="7">
                  <c:v>налог на имущество организаций</c:v>
                </c:pt>
                <c:pt idx="8">
                  <c:v>земельный налог</c:v>
                </c:pt>
                <c:pt idx="9">
                  <c:v>государственная пошлина</c:v>
                </c:pt>
                <c:pt idx="10">
                  <c:v>доходы от использования имущества (арендная плата, нестационарная торговля и другие)</c:v>
                </c:pt>
                <c:pt idx="11">
                  <c:v>НВОС</c:v>
                </c:pt>
                <c:pt idx="12">
                  <c:v>доходы от оказания услуг</c:v>
                </c:pt>
                <c:pt idx="13">
                  <c:v>доходы от продажи имущества (приватизация, продажа зем. участков и другие)</c:v>
                </c:pt>
                <c:pt idx="14">
                  <c:v>штрафы</c:v>
                </c:pt>
                <c:pt idx="15">
                  <c:v>прочие</c:v>
                </c:pt>
              </c:strCache>
            </c:strRef>
          </c:cat>
          <c:val>
            <c:numRef>
              <c:f>Лист1!$D$7:$D$22</c:f>
              <c:numCache>
                <c:formatCode>General</c:formatCode>
                <c:ptCount val="16"/>
                <c:pt idx="0">
                  <c:v>1.1000000000000001</c:v>
                </c:pt>
                <c:pt idx="1">
                  <c:v>19.899999999999999</c:v>
                </c:pt>
                <c:pt idx="2">
                  <c:v>1.1000000000000001</c:v>
                </c:pt>
                <c:pt idx="3">
                  <c:v>12.1</c:v>
                </c:pt>
                <c:pt idx="4">
                  <c:v>0</c:v>
                </c:pt>
                <c:pt idx="5">
                  <c:v>2.9</c:v>
                </c:pt>
                <c:pt idx="6">
                  <c:v>2.1</c:v>
                </c:pt>
                <c:pt idx="7">
                  <c:v>1.2</c:v>
                </c:pt>
                <c:pt idx="8">
                  <c:v>6.2</c:v>
                </c:pt>
                <c:pt idx="9">
                  <c:v>0.8</c:v>
                </c:pt>
                <c:pt idx="10">
                  <c:v>20.9</c:v>
                </c:pt>
                <c:pt idx="11">
                  <c:v>0.7</c:v>
                </c:pt>
                <c:pt idx="12">
                  <c:v>0.8</c:v>
                </c:pt>
                <c:pt idx="13">
                  <c:v>29.6</c:v>
                </c:pt>
                <c:pt idx="14">
                  <c:v>0.6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00">
          <a:latin typeface="Times New Roman" pitchFamily="18" charset="0"/>
          <a:cs typeface="Times New Roman" pitchFamily="18" charset="0"/>
        </a:defRPr>
      </a:pPr>
      <a:endParaRPr lang="ru-RU"/>
    </a:p>
  </c:txPr>
  <c:externalData r:id="rId2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0190DA-E1AE-4DFB-95A8-A3C9A5968D2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6DC8C00-B59D-4D69-9E3F-30F2B04AC9E7}">
      <dgm:prSet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ru-RU" b="1" baseline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Исполнение доходной части бюджета города-курорта Геленджик за 2022 год</a:t>
          </a:r>
          <a:endParaRPr lang="ru-RU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42F51F1-EE61-4EC5-8DD7-F97A331630D7}" type="parTrans" cxnId="{46B6DDA1-64E6-4327-9616-7C3194B43910}">
      <dgm:prSet/>
      <dgm:spPr/>
      <dgm:t>
        <a:bodyPr/>
        <a:lstStyle/>
        <a:p>
          <a:endParaRPr lang="ru-RU"/>
        </a:p>
      </dgm:t>
    </dgm:pt>
    <dgm:pt modelId="{398B0E5C-1730-4C91-9BDA-89DBD94EAEB1}" type="sibTrans" cxnId="{46B6DDA1-64E6-4327-9616-7C3194B43910}">
      <dgm:prSet/>
      <dgm:spPr/>
      <dgm:t>
        <a:bodyPr/>
        <a:lstStyle/>
        <a:p>
          <a:endParaRPr lang="ru-RU"/>
        </a:p>
      </dgm:t>
    </dgm:pt>
    <dgm:pt modelId="{C5661021-B2EE-464F-9023-FE9287ED47D5}" type="pres">
      <dgm:prSet presAssocID="{920190DA-E1AE-4DFB-95A8-A3C9A5968D2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1F86B0F-0820-4898-858D-840B8C114CB7}" type="pres">
      <dgm:prSet presAssocID="{26DC8C00-B59D-4D69-9E3F-30F2B04AC9E7}" presName="parentText" presStyleLbl="node1" presStyleIdx="0" presStyleCnt="1" custLinFactNeighborY="-6507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6B6DDA1-64E6-4327-9616-7C3194B43910}" srcId="{920190DA-E1AE-4DFB-95A8-A3C9A5968D2D}" destId="{26DC8C00-B59D-4D69-9E3F-30F2B04AC9E7}" srcOrd="0" destOrd="0" parTransId="{042F51F1-EE61-4EC5-8DD7-F97A331630D7}" sibTransId="{398B0E5C-1730-4C91-9BDA-89DBD94EAEB1}"/>
    <dgm:cxn modelId="{2880440B-6AA0-41BA-8E81-842913269781}" type="presOf" srcId="{920190DA-E1AE-4DFB-95A8-A3C9A5968D2D}" destId="{C5661021-B2EE-464F-9023-FE9287ED47D5}" srcOrd="0" destOrd="0" presId="urn:microsoft.com/office/officeart/2005/8/layout/vList2"/>
    <dgm:cxn modelId="{150E49BE-3D89-4716-9A07-1BEC188FB55F}" type="presOf" srcId="{26DC8C00-B59D-4D69-9E3F-30F2B04AC9E7}" destId="{31F86B0F-0820-4898-858D-840B8C114CB7}" srcOrd="0" destOrd="0" presId="urn:microsoft.com/office/officeart/2005/8/layout/vList2"/>
    <dgm:cxn modelId="{4E9C4ADB-D42C-4D1F-A526-4B4A14E2BF6A}" type="presParOf" srcId="{C5661021-B2EE-464F-9023-FE9287ED47D5}" destId="{31F86B0F-0820-4898-858D-840B8C114CB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875C543-969D-477B-9A65-B341AE7996D2}" type="doc">
      <dgm:prSet loTypeId="urn:microsoft.com/office/officeart/2005/8/layout/vList2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0A75C958-6703-4D73-908D-DB26A7E59B75}">
      <dgm:prSet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algn="ctr" rtl="0"/>
          <a:r>
            <a:rPr lang="ru-RU" sz="1800" b="1" baseline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Показатели исполнения доходной части бюджета города-курорта Геленджик, налоговые и неналоговые доходы (тыс. руб.)</a:t>
          </a:r>
          <a:endParaRPr lang="ru-RU" sz="18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046E47E-F386-4823-B363-7D2BAF5C4040}" type="parTrans" cxnId="{791988D0-3FF1-4340-B839-D70515595B8D}">
      <dgm:prSet/>
      <dgm:spPr/>
      <dgm:t>
        <a:bodyPr/>
        <a:lstStyle/>
        <a:p>
          <a:endParaRPr lang="ru-RU"/>
        </a:p>
      </dgm:t>
    </dgm:pt>
    <dgm:pt modelId="{29542CF7-3961-4B85-8383-A486EEC36DFC}" type="sibTrans" cxnId="{791988D0-3FF1-4340-B839-D70515595B8D}">
      <dgm:prSet/>
      <dgm:spPr/>
      <dgm:t>
        <a:bodyPr/>
        <a:lstStyle/>
        <a:p>
          <a:endParaRPr lang="ru-RU"/>
        </a:p>
      </dgm:t>
    </dgm:pt>
    <dgm:pt modelId="{74A1B426-8B7C-4249-B742-B91FAC9EBBBE}" type="pres">
      <dgm:prSet presAssocID="{8875C543-969D-477B-9A65-B341AE7996D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F48923E-C145-4E59-8A7E-13D0F706FE89}" type="pres">
      <dgm:prSet presAssocID="{0A75C958-6703-4D73-908D-DB26A7E59B75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F436819-FB21-4321-9E21-EF39AA24D026}" type="presOf" srcId="{8875C543-969D-477B-9A65-B341AE7996D2}" destId="{74A1B426-8B7C-4249-B742-B91FAC9EBBBE}" srcOrd="0" destOrd="0" presId="urn:microsoft.com/office/officeart/2005/8/layout/vList2"/>
    <dgm:cxn modelId="{76988CB1-20E0-451F-B0BB-04CBA2CFDA9E}" type="presOf" srcId="{0A75C958-6703-4D73-908D-DB26A7E59B75}" destId="{6F48923E-C145-4E59-8A7E-13D0F706FE89}" srcOrd="0" destOrd="0" presId="urn:microsoft.com/office/officeart/2005/8/layout/vList2"/>
    <dgm:cxn modelId="{791988D0-3FF1-4340-B839-D70515595B8D}" srcId="{8875C543-969D-477B-9A65-B341AE7996D2}" destId="{0A75C958-6703-4D73-908D-DB26A7E59B75}" srcOrd="0" destOrd="0" parTransId="{9046E47E-F386-4823-B363-7D2BAF5C4040}" sibTransId="{29542CF7-3961-4B85-8383-A486EEC36DFC}"/>
    <dgm:cxn modelId="{9467C263-223A-4CEA-8BA6-269FD173C5D6}" type="presParOf" srcId="{74A1B426-8B7C-4249-B742-B91FAC9EBBBE}" destId="{6F48923E-C145-4E59-8A7E-13D0F706FE8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F86B0F-0820-4898-858D-840B8C114CB7}">
      <dsp:nvSpPr>
        <dsp:cNvPr id="0" name=""/>
        <dsp:cNvSpPr/>
      </dsp:nvSpPr>
      <dsp:spPr>
        <a:xfrm>
          <a:off x="0" y="0"/>
          <a:ext cx="7488832" cy="374400"/>
        </a:xfrm>
        <a:prstGeom prst="roundRect">
          <a:avLst/>
        </a:prstGeom>
        <a:solidFill>
          <a:schemeClr val="accent1"/>
        </a:solidFill>
        <a:ln w="38100" cap="flat" cmpd="sng" algn="ctr">
          <a:solidFill>
            <a:schemeClr val="lt1"/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baseline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Исполнение доходной части бюджета города-курорта Геленджик за 2022 год</a:t>
          </a:r>
          <a:endParaRPr lang="ru-RU" sz="16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277" y="18277"/>
        <a:ext cx="7452278" cy="3378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48923E-C145-4E59-8A7E-13D0F706FE89}">
      <dsp:nvSpPr>
        <dsp:cNvPr id="0" name=""/>
        <dsp:cNvSpPr/>
      </dsp:nvSpPr>
      <dsp:spPr>
        <a:xfrm>
          <a:off x="0" y="207"/>
          <a:ext cx="7632848" cy="628235"/>
        </a:xfrm>
        <a:prstGeom prst="roundRect">
          <a:avLst/>
        </a:prstGeom>
        <a:solidFill>
          <a:schemeClr val="accent1"/>
        </a:solidFill>
        <a:ln w="38100" cap="flat" cmpd="sng" algn="ctr">
          <a:solidFill>
            <a:schemeClr val="lt1"/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baseline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Показатели исполнения доходной части бюджета города-курорта Геленджик, налоговые и неналоговые доходы (тыс. руб.)</a:t>
          </a:r>
          <a:endParaRPr lang="ru-RU" sz="18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0668" y="30875"/>
        <a:ext cx="7571512" cy="5668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0.85246</cdr:x>
      <cdr:y>0.02319</cdr:y>
    </cdr:from>
    <cdr:to>
      <cdr:x>1</cdr:x>
      <cdr:y>0.30769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3744416" y="21708"/>
          <a:ext cx="648072" cy="266322"/>
        </a:xfrm>
        <a:prstGeom xmlns:a="http://schemas.openxmlformats.org/drawingml/2006/main" prst="rect">
          <a:avLst/>
        </a:prstGeom>
        <a:ln xmlns:a="http://schemas.openxmlformats.org/drawingml/2006/main"/>
      </cdr:spPr>
      <cdr:style>
        <a:lnRef xmlns:a="http://schemas.openxmlformats.org/drawingml/2006/main" idx="1">
          <a:schemeClr val="accent1"/>
        </a:lnRef>
        <a:fillRef xmlns:a="http://schemas.openxmlformats.org/drawingml/2006/main" idx="2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sz="900" i="0" cap="none" spc="0" dirty="0" smtClean="0">
              <a:ln w="12700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latin typeface="Cambria Math"/>
              <a:cs typeface="Times New Roman" panose="02020603050405020304" pitchFamily="18" charset="0"/>
            </a:rPr>
            <a:t>101,4 %</a:t>
          </a:r>
          <a:endParaRPr lang="ru-RU" sz="900" cap="none" spc="0" dirty="0">
            <a:ln w="12700">
              <a:solidFill>
                <a:schemeClr val="tx1"/>
              </a:solidFill>
              <a:prstDash val="solid"/>
            </a:ln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0.78106</cdr:x>
      <cdr:y>0.02319</cdr:y>
    </cdr:from>
    <cdr:to>
      <cdr:x>1</cdr:x>
      <cdr:y>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011535" y="21602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0.86173</cdr:x>
      <cdr:y>0.07055</cdr:y>
    </cdr:from>
    <cdr:to>
      <cdr:x>0.99288</cdr:x>
      <cdr:y>0.33473</cdr:y>
    </cdr:to>
    <cdr:sp macro="" textlink="">
      <cdr:nvSpPr>
        <cdr:cNvPr id="4" name="Прямоугольник 3"/>
        <cdr:cNvSpPr/>
      </cdr:nvSpPr>
      <cdr:spPr>
        <a:xfrm xmlns:a="http://schemas.openxmlformats.org/drawingml/2006/main">
          <a:off x="3785140" y="71122"/>
          <a:ext cx="576064" cy="266328"/>
        </a:xfrm>
        <a:prstGeom xmlns:a="http://schemas.openxmlformats.org/drawingml/2006/main" prst="rect">
          <a:avLst/>
        </a:prstGeom>
        <a:ln xmlns:a="http://schemas.openxmlformats.org/drawingml/2006/main"/>
      </cdr:spPr>
      <cdr:style>
        <a:lnRef xmlns:a="http://schemas.openxmlformats.org/drawingml/2006/main" idx="1">
          <a:schemeClr val="accent1"/>
        </a:lnRef>
        <a:fillRef xmlns:a="http://schemas.openxmlformats.org/drawingml/2006/main" idx="2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900" b="0" i="0" cap="none" spc="0" dirty="0" smtClean="0">
              <a:ln w="12700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latin typeface="Cambria Math"/>
              <a:cs typeface="Times New Roman" panose="02020603050405020304" pitchFamily="18" charset="0"/>
            </a:rPr>
            <a:t>98,4 </a:t>
          </a:r>
          <a:r>
            <a:rPr lang="ru-RU" sz="900" i="0" cap="none" spc="0" dirty="0" smtClean="0">
              <a:ln w="12700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latin typeface="Cambria Math"/>
              <a:cs typeface="Times New Roman" panose="02020603050405020304" pitchFamily="18" charset="0"/>
            </a:rPr>
            <a:t>%</a:t>
          </a:r>
          <a:endParaRPr lang="ru-RU" sz="900" cap="none" spc="0" dirty="0">
            <a:ln w="12700">
              <a:solidFill>
                <a:schemeClr val="tx1"/>
              </a:solidFill>
              <a:prstDash val="solid"/>
            </a:ln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0.84403</cdr:x>
      <cdr:y>0.07692</cdr:y>
    </cdr:from>
    <cdr:to>
      <cdr:x>1</cdr:x>
      <cdr:y>0.3125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3707407" y="88622"/>
          <a:ext cx="685081" cy="271418"/>
        </a:xfrm>
        <a:prstGeom xmlns:a="http://schemas.openxmlformats.org/drawingml/2006/main" prst="rect">
          <a:avLst/>
        </a:prstGeom>
        <a:ln xmlns:a="http://schemas.openxmlformats.org/drawingml/2006/main"/>
      </cdr:spPr>
      <cdr:style>
        <a:lnRef xmlns:a="http://schemas.openxmlformats.org/drawingml/2006/main" idx="1">
          <a:schemeClr val="accent1"/>
        </a:lnRef>
        <a:fillRef xmlns:a="http://schemas.openxmlformats.org/drawingml/2006/main" idx="2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900" b="0" i="0" cap="none" spc="0" dirty="0" smtClean="0">
              <a:ln w="12700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latin typeface="Cambria Math"/>
              <a:cs typeface="Times New Roman" panose="02020603050405020304" pitchFamily="18" charset="0"/>
            </a:rPr>
            <a:t>439,4 </a:t>
          </a:r>
          <a:r>
            <a:rPr lang="ru-RU" sz="900" i="0" cap="none" spc="0" dirty="0" smtClean="0">
              <a:ln w="12700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latin typeface="Cambria Math"/>
              <a:cs typeface="Times New Roman" panose="02020603050405020304" pitchFamily="18" charset="0"/>
            </a:rPr>
            <a:t>%</a:t>
          </a:r>
          <a:endParaRPr lang="ru-RU" sz="900" cap="none" spc="0" dirty="0">
            <a:ln w="12700">
              <a:solidFill>
                <a:schemeClr val="tx1"/>
              </a:solidFill>
              <a:prstDash val="solid"/>
            </a:ln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8998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8998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AFBEE5-DF1E-49D2-B331-56C15356D960}" type="datetimeFigureOut">
              <a:rPr lang="ru-RU" smtClean="0"/>
              <a:t>18.04.2023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1600" y="735013"/>
            <a:ext cx="6532563" cy="3675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54828"/>
            <a:ext cx="5388610" cy="44098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07955"/>
            <a:ext cx="2918831" cy="48998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07955"/>
            <a:ext cx="2918831" cy="48998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F76E8E-39A4-40F9-8FAF-F7D0D71121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7763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27C286-8B95-4ED5-816D-DBBF1850E17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76703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1600" y="735013"/>
            <a:ext cx="6532563" cy="367506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27C286-8B95-4ED5-816D-DBBF1850E17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62288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76E8E-39A4-40F9-8FAF-F7D0D71121E7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0275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4012428"/>
            <a:ext cx="8629650" cy="1786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3640060"/>
            <a:ext cx="8458200" cy="916781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2914650"/>
            <a:ext cx="8458200" cy="6858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2DC2-8BF5-47DF-BEC6-0F9265A1B17D}" type="datetimeFigureOut">
              <a:rPr lang="ru-RU" smtClean="0"/>
              <a:t>18.04.2023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4855464"/>
            <a:ext cx="758952" cy="185166"/>
          </a:xfrm>
        </p:spPr>
        <p:txBody>
          <a:bodyPr/>
          <a:lstStyle/>
          <a:p>
            <a:fld id="{61A71CCA-4986-470B-BE42-97D436ED53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2DC2-8BF5-47DF-BEC6-0F9265A1B17D}" type="datetimeFigureOut">
              <a:rPr lang="ru-RU" smtClean="0"/>
              <a:t>18.04.2023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1CCA-4986-470B-BE42-97D436ED53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411957"/>
            <a:ext cx="1828800" cy="4388644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411957"/>
            <a:ext cx="6248400" cy="438864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2DC2-8BF5-47DF-BEC6-0F9265A1B17D}" type="datetimeFigureOut">
              <a:rPr lang="ru-RU" smtClean="0"/>
              <a:t>18.04.2023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1CCA-4986-470B-BE42-97D436ED53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2DC2-8BF5-47DF-BEC6-0F9265A1B17D}" type="datetimeFigureOut">
              <a:rPr lang="ru-RU" smtClean="0"/>
              <a:t>18.04.2023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57150"/>
            <a:ext cx="2895600" cy="216694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4855464"/>
            <a:ext cx="758952" cy="185166"/>
          </a:xfrm>
        </p:spPr>
        <p:txBody>
          <a:bodyPr/>
          <a:lstStyle/>
          <a:p>
            <a:fld id="{61A71CCA-4986-470B-BE42-97D436ED53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2583678"/>
            <a:ext cx="8629650" cy="1786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257300"/>
            <a:ext cx="8458200" cy="9144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2DC2-8BF5-47DF-BEC6-0F9265A1B17D}" type="datetimeFigureOut">
              <a:rPr lang="ru-RU" smtClean="0"/>
              <a:t>18.04.2023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1CCA-4986-470B-BE42-97D436ED534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210315"/>
            <a:ext cx="8686800" cy="888619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342900"/>
            <a:ext cx="8686800" cy="630936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200150"/>
            <a:ext cx="4191000" cy="3543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343400" cy="3543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2DC2-8BF5-47DF-BEC6-0F9265A1B17D}" type="datetimeFigureOut">
              <a:rPr lang="ru-RU" smtClean="0"/>
              <a:t>18.04.2023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1CCA-4986-470B-BE42-97D436ED53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4057651"/>
            <a:ext cx="8610600" cy="661988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500062"/>
            <a:ext cx="4290556" cy="47982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8" y="500062"/>
            <a:ext cx="4292241" cy="47982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987028"/>
            <a:ext cx="4290556" cy="29563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987028"/>
            <a:ext cx="4288536" cy="29563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2DC2-8BF5-47DF-BEC6-0F9265A1B17D}" type="datetimeFigureOut">
              <a:rPr lang="ru-RU" smtClean="0"/>
              <a:t>18.04.2023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4857750"/>
            <a:ext cx="762000" cy="185166"/>
          </a:xfrm>
        </p:spPr>
        <p:txBody>
          <a:bodyPr/>
          <a:lstStyle/>
          <a:p>
            <a:fld id="{61A71CCA-4986-470B-BE42-97D436ED534F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4514850"/>
            <a:ext cx="8629650" cy="1786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342900"/>
            <a:ext cx="8686800" cy="630936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2DC2-8BF5-47DF-BEC6-0F9265A1B17D}" type="datetimeFigureOut">
              <a:rPr lang="ru-RU" smtClean="0"/>
              <a:t>18.04.2023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1CCA-4986-470B-BE42-97D436ED53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2DC2-8BF5-47DF-BEC6-0F9265A1B17D}" type="datetimeFigureOut">
              <a:rPr lang="ru-RU" smtClean="0"/>
              <a:t>18.04.2023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1CCA-4986-470B-BE42-97D436ED53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4386839"/>
            <a:ext cx="8629650" cy="1786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4114801"/>
            <a:ext cx="8458200" cy="390525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3" y="457200"/>
            <a:ext cx="3008313" cy="360045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457200"/>
            <a:ext cx="5340350" cy="36004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2DC2-8BF5-47DF-BEC6-0F9265A1B17D}" type="datetimeFigureOut">
              <a:rPr lang="ru-RU" smtClean="0"/>
              <a:t>18.04.2023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1CCA-4986-470B-BE42-97D436ED53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462476"/>
            <a:ext cx="5029200" cy="27432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2DC2-8BF5-47DF-BEC6-0F9265A1B17D}" type="datetimeFigureOut">
              <a:rPr lang="ru-RU" smtClean="0"/>
              <a:t>18.04.2023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1CCA-4986-470B-BE42-97D436ED534F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3745320"/>
            <a:ext cx="5867400" cy="391716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4149914"/>
            <a:ext cx="5867400" cy="576263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788175"/>
            <a:ext cx="8629650" cy="1786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165623"/>
            <a:ext cx="8686800" cy="339447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57150"/>
            <a:ext cx="2514600" cy="216694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C5A2DC2-8BF5-47DF-BEC6-0F9265A1B17D}" type="datetimeFigureOut">
              <a:rPr lang="ru-RU" smtClean="0"/>
              <a:t>18.04.2023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57150"/>
            <a:ext cx="3352800" cy="216694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4857751"/>
            <a:ext cx="762000" cy="183356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1A71CCA-4986-470B-BE42-97D436ED534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342900"/>
            <a:ext cx="8686800" cy="62865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788175"/>
            <a:ext cx="8629650" cy="1786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793491"/>
            <a:ext cx="8629650" cy="1786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3.xml"/><Relationship Id="rId3" Type="http://schemas.openxmlformats.org/officeDocument/2006/relationships/chart" Target="../charts/chart1.xml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chart" Target="../charts/chart4.xml"/><Relationship Id="rId5" Type="http://schemas.openxmlformats.org/officeDocument/2006/relationships/chart" Target="../charts/chart2.xml"/><Relationship Id="rId10" Type="http://schemas.openxmlformats.org/officeDocument/2006/relationships/image" Target="../media/image8.gif"/><Relationship Id="rId4" Type="http://schemas.openxmlformats.org/officeDocument/2006/relationships/image" Target="../media/image4.jpeg"/><Relationship Id="rId9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diagramLayout" Target="../diagrams/layout1.xml"/><Relationship Id="rId7" Type="http://schemas.openxmlformats.org/officeDocument/2006/relationships/chart" Target="../charts/chart5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8.gif"/><Relationship Id="rId4" Type="http://schemas.openxmlformats.org/officeDocument/2006/relationships/diagramQuickStyle" Target="../diagrams/quickStyle1.xml"/><Relationship Id="rId9" Type="http://schemas.openxmlformats.org/officeDocument/2006/relationships/chart" Target="../charts/char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8.gif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chart" Target="../charts/char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lanetofhotels.com/guide/sites/default/files/styles/big_gallery_image/public/text_gallery/Gelendzhik-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19" y="-59669"/>
            <a:ext cx="9343664" cy="52031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TextBox 4"/>
          <p:cNvSpPr txBox="1"/>
          <p:nvPr/>
        </p:nvSpPr>
        <p:spPr>
          <a:xfrm>
            <a:off x="611560" y="156637"/>
            <a:ext cx="8064896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бюджета муниципального образования город-курорт Геленджик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 год</a:t>
            </a:r>
          </a:p>
          <a:p>
            <a:pPr algn="ctr"/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9485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31990"/>
            <a:ext cx="8458200" cy="144016"/>
          </a:xfrm>
        </p:spPr>
        <p:txBody>
          <a:bodyPr>
            <a:normAutofit fontScale="90000"/>
          </a:bodyPr>
          <a:lstStyle/>
          <a:p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3" y="987574"/>
            <a:ext cx="3008313" cy="3312368"/>
          </a:xfrm>
        </p:spPr>
        <p:txBody>
          <a:bodyPr>
            <a:normAutofit fontScale="77500" lnSpcReduction="20000"/>
          </a:bodyPr>
          <a:lstStyle/>
          <a:p>
            <a:endParaRPr lang="ru-RU" sz="1200" i="1" dirty="0" smtClean="0"/>
          </a:p>
          <a:p>
            <a:r>
              <a:rPr lang="ru-RU" sz="1200" i="1" dirty="0" smtClean="0"/>
              <a:t>Реализация Указов Президента</a:t>
            </a:r>
            <a:endParaRPr lang="ru-RU" sz="1200" i="1" dirty="0"/>
          </a:p>
          <a:p>
            <a:endParaRPr lang="ru-RU" sz="1200" i="1" dirty="0" smtClean="0"/>
          </a:p>
          <a:p>
            <a:r>
              <a:rPr lang="ru-RU" sz="1200" i="1" dirty="0" smtClean="0"/>
              <a:t>Среднемесячная начисленная з/плата педагогических работников в детских садах (в рублях)</a:t>
            </a:r>
          </a:p>
          <a:p>
            <a:r>
              <a:rPr lang="ru-RU" sz="1200" i="1" dirty="0" smtClean="0"/>
              <a:t>2021 год – 32 152,0</a:t>
            </a:r>
          </a:p>
          <a:p>
            <a:r>
              <a:rPr lang="ru-RU" sz="1200" i="1" dirty="0" smtClean="0"/>
              <a:t>2022 год – 36 595,0</a:t>
            </a:r>
          </a:p>
          <a:p>
            <a:endParaRPr lang="ru-RU" sz="1200" i="1" dirty="0" smtClean="0"/>
          </a:p>
          <a:p>
            <a:r>
              <a:rPr lang="ru-RU" sz="1200" i="1" dirty="0" smtClean="0"/>
              <a:t>Среднемесячная </a:t>
            </a:r>
            <a:r>
              <a:rPr lang="ru-RU" sz="1200" i="1" dirty="0"/>
              <a:t>начисленная з/плата </a:t>
            </a:r>
            <a:r>
              <a:rPr lang="ru-RU" sz="1200" i="1" dirty="0" smtClean="0"/>
              <a:t>педагогических работников в школах (в </a:t>
            </a:r>
            <a:r>
              <a:rPr lang="ru-RU" sz="1200" i="1" dirty="0"/>
              <a:t>рублях)</a:t>
            </a:r>
          </a:p>
          <a:p>
            <a:r>
              <a:rPr lang="ru-RU" sz="1200" i="1" dirty="0"/>
              <a:t>2021 год </a:t>
            </a:r>
            <a:r>
              <a:rPr lang="ru-RU" sz="1200" i="1" dirty="0" smtClean="0"/>
              <a:t>– 36 347,0</a:t>
            </a:r>
            <a:endParaRPr lang="ru-RU" sz="1200" i="1" dirty="0"/>
          </a:p>
          <a:p>
            <a:r>
              <a:rPr lang="ru-RU" sz="1200" i="1" dirty="0"/>
              <a:t>2022 год – </a:t>
            </a:r>
            <a:r>
              <a:rPr lang="ru-RU" sz="1200" i="1" dirty="0" smtClean="0"/>
              <a:t>41 546,0</a:t>
            </a:r>
          </a:p>
          <a:p>
            <a:endParaRPr lang="ru-RU" sz="1200" i="1" dirty="0"/>
          </a:p>
          <a:p>
            <a:r>
              <a:rPr lang="ru-RU" sz="1200" i="1" dirty="0"/>
              <a:t>Среднемесячная начисленная з/плата педагогических работников </a:t>
            </a:r>
            <a:r>
              <a:rPr lang="ru-RU" sz="1200" i="1" dirty="0" smtClean="0"/>
              <a:t>учреждений дополнительного образования (в </a:t>
            </a:r>
            <a:r>
              <a:rPr lang="ru-RU" sz="1200" i="1" dirty="0"/>
              <a:t>рублях</a:t>
            </a:r>
            <a:r>
              <a:rPr lang="ru-RU" sz="1200" i="1" dirty="0" smtClean="0"/>
              <a:t>)</a:t>
            </a:r>
          </a:p>
          <a:p>
            <a:r>
              <a:rPr lang="ru-RU" sz="1200" i="1" dirty="0" smtClean="0"/>
              <a:t>2021 год – 38 664,0</a:t>
            </a:r>
          </a:p>
          <a:p>
            <a:r>
              <a:rPr lang="ru-RU" sz="1200" i="1" dirty="0" smtClean="0"/>
              <a:t>2022 год – 43 533,0</a:t>
            </a:r>
            <a:endParaRPr lang="ru-RU" sz="1200" i="1" dirty="0"/>
          </a:p>
          <a:p>
            <a:endParaRPr lang="ru-RU" sz="1200" i="1" dirty="0" smtClean="0"/>
          </a:p>
          <a:p>
            <a:r>
              <a:rPr lang="ru-RU" sz="1200" i="1" dirty="0" smtClean="0"/>
              <a:t>Среднемесячная </a:t>
            </a:r>
            <a:r>
              <a:rPr lang="ru-RU" sz="1200" i="1" dirty="0"/>
              <a:t>начисленная з/плата в </a:t>
            </a:r>
            <a:r>
              <a:rPr lang="ru-RU" sz="1200" i="1" dirty="0" smtClean="0"/>
              <a:t>учреждениях культуры (в </a:t>
            </a:r>
            <a:r>
              <a:rPr lang="ru-RU" sz="1200" i="1" dirty="0"/>
              <a:t>рублях)</a:t>
            </a:r>
          </a:p>
          <a:p>
            <a:r>
              <a:rPr lang="ru-RU" sz="1200" i="1" dirty="0"/>
              <a:t>2021 год – </a:t>
            </a:r>
            <a:r>
              <a:rPr lang="ru-RU" sz="1200" i="1" dirty="0" smtClean="0"/>
              <a:t>38 014,0</a:t>
            </a:r>
            <a:endParaRPr lang="ru-RU" sz="1200" i="1" dirty="0"/>
          </a:p>
          <a:p>
            <a:r>
              <a:rPr lang="ru-RU" sz="1200" i="1" dirty="0"/>
              <a:t>2022 год – </a:t>
            </a:r>
            <a:r>
              <a:rPr lang="ru-RU" sz="1200" i="1" dirty="0" smtClean="0"/>
              <a:t>38 428,0</a:t>
            </a:r>
            <a:endParaRPr lang="ru-RU" sz="1200" i="1" dirty="0"/>
          </a:p>
          <a:p>
            <a:endParaRPr lang="ru-RU" sz="1200" i="1" dirty="0" smtClean="0"/>
          </a:p>
          <a:p>
            <a:endParaRPr lang="ru-RU" i="1" dirty="0"/>
          </a:p>
        </p:txBody>
      </p:sp>
      <p:graphicFrame>
        <p:nvGraphicFramePr>
          <p:cNvPr id="5" name="Объект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759877672"/>
              </p:ext>
            </p:extLst>
          </p:nvPr>
        </p:nvGraphicFramePr>
        <p:xfrm>
          <a:off x="3635896" y="1283157"/>
          <a:ext cx="5317430" cy="29260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555776" y="267494"/>
            <a:ext cx="613212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cap="all" dirty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  <a:ea typeface="+mj-ea"/>
                <a:cs typeface="+mj-cs"/>
              </a:rPr>
              <a:t>Расходы бюджета на социальную сферу в 2022 году составили  -  </a:t>
            </a:r>
            <a:endParaRPr lang="ru-RU" sz="1400" b="1" cap="all" dirty="0" smtClean="0">
              <a:solidFill>
                <a:srgbClr val="4E3B30"/>
              </a:solidFill>
              <a:effectLst>
                <a:reflection blurRad="12700" stA="48000" endA="300" endPos="55000" dir="5400000" sy="-90000" algn="bl" rotWithShape="0"/>
              </a:effectLst>
              <a:latin typeface="Franklin Gothic Medium"/>
              <a:ea typeface="+mj-ea"/>
              <a:cs typeface="+mj-cs"/>
            </a:endParaRPr>
          </a:p>
          <a:p>
            <a:r>
              <a:rPr lang="ru-RU" sz="1400" b="1" cap="all" dirty="0" smtClean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  <a:ea typeface="+mj-ea"/>
                <a:cs typeface="+mj-cs"/>
              </a:rPr>
              <a:t>3 </a:t>
            </a:r>
            <a:r>
              <a:rPr lang="ru-RU" sz="1400" b="1" cap="all" dirty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  <a:ea typeface="+mj-ea"/>
                <a:cs typeface="+mj-cs"/>
              </a:rPr>
              <a:t>317 654,6 тыс. рублей или 33,5% от общих расходов бюджета  </a:t>
            </a:r>
            <a:endParaRPr lang="ru-RU" sz="1400" b="1" cap="all" dirty="0" smtClean="0">
              <a:solidFill>
                <a:srgbClr val="4E3B30"/>
              </a:solidFill>
              <a:effectLst>
                <a:reflection blurRad="12700" stA="48000" endA="300" endPos="55000" dir="5400000" sy="-90000" algn="bl" rotWithShape="0"/>
              </a:effectLst>
              <a:latin typeface="Franklin Gothic Medium"/>
              <a:ea typeface="+mj-ea"/>
              <a:cs typeface="+mj-cs"/>
            </a:endParaRPr>
          </a:p>
          <a:p>
            <a:r>
              <a:rPr lang="ru-RU" sz="1400" b="1" cap="all" dirty="0" smtClean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  <a:ea typeface="+mj-ea"/>
                <a:cs typeface="+mj-cs"/>
              </a:rPr>
              <a:t>(</a:t>
            </a:r>
            <a:r>
              <a:rPr lang="ru-RU" sz="1400" b="1" cap="all" dirty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  <a:ea typeface="+mj-ea"/>
                <a:cs typeface="+mj-cs"/>
              </a:rPr>
              <a:t>на 675 698,7  тыс. рублей  больше,  чем в 2021 году)</a:t>
            </a:r>
            <a:br>
              <a:rPr lang="ru-RU" sz="1400" b="1" cap="all" dirty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  <a:ea typeface="+mj-ea"/>
                <a:cs typeface="+mj-cs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2548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342900"/>
            <a:ext cx="8686800" cy="28463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600" dirty="0" smtClean="0"/>
              <a:t>Муниципальные программы (тыс. рублей)</a:t>
            </a:r>
            <a:endParaRPr lang="ru-RU" sz="16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843558"/>
            <a:ext cx="4716019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843559"/>
            <a:ext cx="3384376" cy="2232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075806"/>
            <a:ext cx="3384376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77508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7" y="339502"/>
            <a:ext cx="813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cap="all" dirty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Муниципальная программа  «Формирование современной </a:t>
            </a:r>
            <a:r>
              <a:rPr lang="ru-RU" b="1" cap="all" dirty="0" smtClean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городской </a:t>
            </a:r>
            <a:r>
              <a:rPr lang="ru-RU" b="1" cap="all" dirty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среды» на 2018-2024 годы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860381"/>
            <a:ext cx="2592288" cy="3015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03849" y="1275606"/>
            <a:ext cx="59046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dirty="0" smtClean="0">
              <a:solidFill>
                <a:prstClr val="black"/>
              </a:solidFill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203849" y="1707654"/>
            <a:ext cx="5832648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 smtClean="0"/>
          </a:p>
          <a:p>
            <a:r>
              <a:rPr lang="ru-RU" sz="1400" dirty="0" smtClean="0"/>
              <a:t>Общий объем расходов в 2022 году – 41 374,1 тыс. рублей</a:t>
            </a:r>
          </a:p>
          <a:p>
            <a:endParaRPr lang="ru-RU" sz="1600" dirty="0" smtClean="0"/>
          </a:p>
          <a:p>
            <a:r>
              <a:rPr lang="ru-RU" sz="1400" dirty="0" smtClean="0"/>
              <a:t>Благоустройство </a:t>
            </a:r>
            <a:r>
              <a:rPr lang="ru-RU" sz="1400" dirty="0"/>
              <a:t>сквера расположенного по адресу: </a:t>
            </a:r>
            <a:endParaRPr lang="ru-RU" sz="1400" dirty="0" smtClean="0"/>
          </a:p>
          <a:p>
            <a:r>
              <a:rPr lang="ru-RU" sz="1400" dirty="0" smtClean="0"/>
              <a:t>г. Геленджик</a:t>
            </a:r>
            <a:r>
              <a:rPr lang="ru-RU" sz="1400" dirty="0"/>
              <a:t>, с</a:t>
            </a:r>
            <a:r>
              <a:rPr lang="ru-RU" sz="1400" dirty="0" smtClean="0"/>
              <a:t>. Кабардинка</a:t>
            </a:r>
            <a:r>
              <a:rPr lang="ru-RU" sz="1400" dirty="0"/>
              <a:t>, </a:t>
            </a:r>
            <a:r>
              <a:rPr lang="ru-RU" sz="1400" dirty="0" smtClean="0"/>
              <a:t>ул</a:t>
            </a:r>
            <a:r>
              <a:rPr lang="ru-RU" sz="1400" dirty="0"/>
              <a:t>. </a:t>
            </a:r>
            <a:r>
              <a:rPr lang="ru-RU" sz="1400" dirty="0" err="1"/>
              <a:t>Корницкого</a:t>
            </a:r>
            <a:r>
              <a:rPr lang="ru-RU" sz="1400" dirty="0"/>
              <a:t> </a:t>
            </a:r>
            <a:r>
              <a:rPr lang="ru-RU" sz="1400" dirty="0" smtClean="0"/>
              <a:t> - 717,7 тыс. рублей</a:t>
            </a:r>
            <a:endParaRPr lang="ru-RU" sz="1400" dirty="0"/>
          </a:p>
          <a:p>
            <a:endParaRPr lang="ru-RU" sz="1400" dirty="0"/>
          </a:p>
          <a:p>
            <a:r>
              <a:rPr lang="ru-RU" sz="1400" dirty="0"/>
              <a:t>Благоустройство дворовых территорий многоквартирных </a:t>
            </a:r>
            <a:endParaRPr lang="ru-RU" sz="1400" dirty="0" smtClean="0"/>
          </a:p>
          <a:p>
            <a:r>
              <a:rPr lang="ru-RU" sz="1400" dirty="0" smtClean="0"/>
              <a:t>домов </a:t>
            </a:r>
            <a:r>
              <a:rPr lang="ru-RU" sz="1400" dirty="0"/>
              <a:t>и общественных территорий </a:t>
            </a:r>
            <a:r>
              <a:rPr lang="ru-RU" sz="1400" dirty="0" smtClean="0"/>
              <a:t>– 21 913,8 тыс. рублей</a:t>
            </a:r>
          </a:p>
          <a:p>
            <a:endParaRPr lang="ru-RU" sz="1400" dirty="0" smtClean="0"/>
          </a:p>
          <a:p>
            <a:r>
              <a:rPr lang="ru-RU" sz="1400" dirty="0"/>
              <a:t>С</a:t>
            </a:r>
            <a:r>
              <a:rPr lang="ru-RU" sz="1400" dirty="0" smtClean="0"/>
              <a:t>троительство </a:t>
            </a:r>
            <a:r>
              <a:rPr lang="ru-RU" sz="1400" dirty="0"/>
              <a:t>«Андреевского парка» </a:t>
            </a:r>
            <a:r>
              <a:rPr lang="ru-RU" sz="1400" dirty="0" smtClean="0"/>
              <a:t>в </a:t>
            </a:r>
            <a:r>
              <a:rPr lang="ru-RU" sz="1400" dirty="0"/>
              <a:t>г</a:t>
            </a:r>
            <a:r>
              <a:rPr lang="ru-RU" sz="1400" dirty="0" smtClean="0"/>
              <a:t>. Геленджике – 6 742,4 тыс. рублей</a:t>
            </a:r>
          </a:p>
          <a:p>
            <a:endParaRPr lang="ru-RU" sz="1400" dirty="0"/>
          </a:p>
          <a:p>
            <a:r>
              <a:rPr lang="ru-RU" sz="1400" dirty="0"/>
              <a:t>Проектирование общественной территории в районе </a:t>
            </a:r>
            <a:endParaRPr lang="ru-RU" sz="1400" dirty="0" smtClean="0"/>
          </a:p>
          <a:p>
            <a:r>
              <a:rPr lang="ru-RU" sz="1400" dirty="0" smtClean="0"/>
              <a:t>ул. Десантной </a:t>
            </a:r>
            <a:r>
              <a:rPr lang="ru-RU" sz="1400" dirty="0"/>
              <a:t>Тонкого </a:t>
            </a:r>
            <a:r>
              <a:rPr lang="ru-RU" sz="1400" dirty="0" smtClean="0"/>
              <a:t>мыса – 12 000,0 тыс. рублей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95673" y="985833"/>
            <a:ext cx="809680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/>
              <a:t>Цель</a:t>
            </a:r>
            <a:r>
              <a:rPr lang="ru-RU" sz="1400" dirty="0"/>
              <a:t>: повышение качества и комфорта городской среды на территории </a:t>
            </a:r>
            <a:r>
              <a:rPr lang="ru-RU" sz="1400" dirty="0" smtClean="0"/>
              <a:t>муниципальном </a:t>
            </a:r>
            <a:r>
              <a:rPr lang="ru-RU" sz="1400" dirty="0"/>
              <a:t>образовании город-курорт Геленджик при участии общественности,</a:t>
            </a:r>
            <a:r>
              <a:rPr lang="ru-RU" dirty="0"/>
              <a:t> </a:t>
            </a:r>
            <a:r>
              <a:rPr lang="ru-RU" sz="1400" dirty="0"/>
              <a:t>населения, </a:t>
            </a:r>
            <a:r>
              <a:rPr lang="ru-RU" sz="1400" dirty="0" smtClean="0"/>
              <a:t>заинтересованных лиц муниципального образования город-курорт Геленджик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63373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11512"/>
            <a:ext cx="8229600" cy="7200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«Развитие местного самоуправления» на 2020-2025 годы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endParaRPr lang="ru-RU" sz="2000" b="1" dirty="0"/>
          </a:p>
        </p:txBody>
      </p:sp>
      <p:pic>
        <p:nvPicPr>
          <p:cNvPr id="4" name="Picture 2" descr="C:\Users\Kacidi\Desktop\Новая папка\1889_bi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1"/>
            <a:ext cx="624052" cy="555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2146003"/>
              </p:ext>
            </p:extLst>
          </p:nvPr>
        </p:nvGraphicFramePr>
        <p:xfrm>
          <a:off x="179512" y="1131589"/>
          <a:ext cx="6552728" cy="39002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16624"/>
                <a:gridCol w="936104"/>
              </a:tblGrid>
              <a:tr h="659512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Цель: создание условий для всестороннего развития органов местного самоуправления в муниципальном образовании город-курорт Геленджик </a:t>
                      </a:r>
                    </a:p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(тыс. рублей)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55995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Общий объем расходов по программе в 2022 году, в том числе: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136 419,7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3427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Осуществление муниципальными учреждениями капитального ремонта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7 146,3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1254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Информирование граждан о деятельности органов местного самоуправления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+mn-cs"/>
                        </a:rPr>
                        <a:t>25 445,2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894879"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Размещение  информационных  материалов  и  модулей  о  событиях  и мероприятиях, проводимых в муниципальном образовании город-курорт Геленджик, в центральных и региональных средствах массовой информации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2 994,1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75701">
                <a:tc>
                  <a:txBody>
                    <a:bodyPr/>
                    <a:lstStyle/>
                    <a:p>
                      <a:pPr indent="450215">
                        <a:spcAft>
                          <a:spcPts val="0"/>
                        </a:spcAft>
                      </a:pPr>
                      <a:endParaRPr lang="ru-RU" sz="14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indent="450215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Премирование победителей муниципальных конкурсов </a:t>
                      </a:r>
                    </a:p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1 530,0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131590"/>
            <a:ext cx="2232248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 descr="Новости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003798"/>
            <a:ext cx="2232248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4327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1" y="158318"/>
            <a:ext cx="69847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Муниципальная программа </a:t>
            </a:r>
            <a:r>
              <a:rPr lang="ru-RU" b="1" dirty="0" smtClean="0"/>
              <a:t> «Доступная </a:t>
            </a:r>
            <a:r>
              <a:rPr lang="ru-RU" b="1" dirty="0"/>
              <a:t>среда» на 2020-2025 годы</a:t>
            </a:r>
            <a:br>
              <a:rPr lang="ru-RU" b="1" dirty="0"/>
            </a:br>
            <a:r>
              <a:rPr lang="ru-RU" sz="1400" b="1" dirty="0" smtClean="0"/>
              <a:t>Цель: повышение </a:t>
            </a:r>
            <a:r>
              <a:rPr lang="ru-RU" sz="1400" b="1" dirty="0"/>
              <a:t>уровня доступности приоритетных объектов и услуг в приоритетных сферах жизнедеятельности для инвалидов и других маломобильных групп населения</a:t>
            </a:r>
          </a:p>
          <a:p>
            <a:endParaRPr lang="ru-RU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35646"/>
            <a:ext cx="4248472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55576" y="1057841"/>
            <a:ext cx="7776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Общий объем расходов по программе в 2022 году – 3 554,7 тыс. рублей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76056" y="1556088"/>
            <a:ext cx="388843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/>
              <a:t>Ремонт путей движения на городских пляжных территориях для обеспечения инвалидов и других групп населения с ограниченными возможностями передвижения, равные условиям жизнедеятельности с другими категориями населения </a:t>
            </a:r>
            <a:r>
              <a:rPr lang="ru-RU" sz="1400" dirty="0" smtClean="0"/>
              <a:t>– 2 648,7 тыс. рублей</a:t>
            </a:r>
            <a:endParaRPr lang="ru-RU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5076056" y="3075806"/>
            <a:ext cx="388843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/>
              <a:t>Организация предоставления </a:t>
            </a:r>
            <a:r>
              <a:rPr lang="ru-RU" sz="1400" dirty="0" smtClean="0"/>
              <a:t>дополнительного </a:t>
            </a:r>
          </a:p>
          <a:p>
            <a:pPr algn="just"/>
            <a:r>
              <a:rPr lang="ru-RU" sz="1400" dirty="0" smtClean="0"/>
              <a:t>образования </a:t>
            </a:r>
            <a:r>
              <a:rPr lang="ru-RU" sz="1400" dirty="0"/>
              <a:t>детям в </a:t>
            </a:r>
            <a:r>
              <a:rPr lang="ru-RU" sz="1400" dirty="0" smtClean="0"/>
              <a:t>муниципальных </a:t>
            </a:r>
          </a:p>
          <a:p>
            <a:pPr algn="just"/>
            <a:r>
              <a:rPr lang="ru-RU" sz="1400" dirty="0" smtClean="0"/>
              <a:t>образовательных </a:t>
            </a:r>
            <a:r>
              <a:rPr lang="ru-RU" sz="1400" dirty="0"/>
              <a:t>организациях </a:t>
            </a:r>
            <a:r>
              <a:rPr lang="ru-RU" sz="1400" dirty="0" smtClean="0"/>
              <a:t>путем </a:t>
            </a:r>
          </a:p>
          <a:p>
            <a:pPr algn="just"/>
            <a:r>
              <a:rPr lang="ru-RU" sz="1400" dirty="0" smtClean="0"/>
              <a:t>создания </a:t>
            </a:r>
            <a:r>
              <a:rPr lang="ru-RU" sz="1400" dirty="0"/>
              <a:t>в муниципальных организациях </a:t>
            </a:r>
            <a:endParaRPr lang="ru-RU" sz="1400" dirty="0" smtClean="0"/>
          </a:p>
          <a:p>
            <a:pPr algn="just"/>
            <a:r>
              <a:rPr lang="ru-RU" sz="1400" dirty="0" smtClean="0"/>
              <a:t>дополнительного </a:t>
            </a:r>
            <a:r>
              <a:rPr lang="ru-RU" sz="1400" dirty="0"/>
              <a:t>образования детей </a:t>
            </a:r>
            <a:endParaRPr lang="ru-RU" sz="1400" dirty="0" smtClean="0"/>
          </a:p>
          <a:p>
            <a:pPr algn="just"/>
            <a:r>
              <a:rPr lang="ru-RU" sz="1400" dirty="0" smtClean="0"/>
              <a:t>условий </a:t>
            </a:r>
            <a:r>
              <a:rPr lang="ru-RU" sz="1400" dirty="0"/>
              <a:t>для получения детьми-инвалидами </a:t>
            </a:r>
            <a:endParaRPr lang="ru-RU" sz="1400" dirty="0" smtClean="0"/>
          </a:p>
          <a:p>
            <a:pPr algn="just"/>
            <a:r>
              <a:rPr lang="ru-RU" sz="1400" dirty="0" smtClean="0"/>
              <a:t>качественного </a:t>
            </a:r>
            <a:r>
              <a:rPr lang="ru-RU" sz="1400" dirty="0"/>
              <a:t>образования </a:t>
            </a:r>
            <a:r>
              <a:rPr lang="ru-RU" sz="1400" dirty="0" smtClean="0"/>
              <a:t>– 906,0 тыс. рублей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7527343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128565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«Реализация молодежной политики» 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2020-2025 годы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4" name="Picture 2" descr="C:\Users\Kacidi\Desktop\Новая папка\1889_bi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1"/>
            <a:ext cx="624052" cy="555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27195461"/>
              </p:ext>
            </p:extLst>
          </p:nvPr>
        </p:nvGraphicFramePr>
        <p:xfrm>
          <a:off x="107504" y="1275607"/>
          <a:ext cx="5184576" cy="35264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80"/>
                <a:gridCol w="864096"/>
              </a:tblGrid>
              <a:tr h="81153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Цель: Содействие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успешной интеграции молодежи в общество и повышение ее роли в жизни муниципального образования город-курорт Геленджик (тыс. рублей)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13085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Общий объем расходов по программе в 2022 году, в 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том числе: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25 880,3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31568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Мероприятия по работе с молодежью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3 247,2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+mn-cs"/>
                        </a:rPr>
                        <a:t>Содержание казенных учреждений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18 866,2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04056"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Содержание управления по делам молодежи </a:t>
                      </a:r>
                      <a:endParaRPr lang="ru-RU" sz="12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716,9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633968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Гранты муниципального образования город-курорт Геленджик для социально и общественно активной молодежи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50,0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8194" name="Picture 2" descr="Онлайн-дискуссия, посвященная молодежной политике, состоялась в РСМ |  Информационное агентство «Время Н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7" y="1275606"/>
            <a:ext cx="3744417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83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411510"/>
            <a:ext cx="813690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Муниципальная программа </a:t>
            </a:r>
            <a:r>
              <a:rPr lang="ru-RU" b="1" dirty="0" smtClean="0"/>
              <a:t>«</a:t>
            </a:r>
            <a:r>
              <a:rPr lang="ru-RU" b="1" dirty="0"/>
              <a:t>Развитие образования» на 2020-2025 годы</a:t>
            </a:r>
            <a:r>
              <a:rPr lang="ru-RU" b="1" dirty="0" smtClean="0"/>
              <a:t>»</a:t>
            </a:r>
          </a:p>
          <a:p>
            <a:r>
              <a:rPr lang="ru-RU" sz="1600" b="1" dirty="0" smtClean="0"/>
              <a:t>Цель: обеспечение высокого качества образования в соответствии с запросами населения и перспективными задачами развития экономики МО город-курорт Геленджик</a:t>
            </a:r>
          </a:p>
          <a:p>
            <a:endParaRPr lang="ru-RU" sz="1600" b="1" dirty="0" smtClean="0"/>
          </a:p>
          <a:p>
            <a:r>
              <a:rPr lang="ru-RU" sz="1600" b="1" dirty="0" smtClean="0"/>
              <a:t>Количество садов – 36, школ – 16, учреждений дополнительного образования - 4</a:t>
            </a:r>
            <a:endParaRPr lang="ru-RU" sz="1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11561" y="843558"/>
            <a:ext cx="381642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/>
          </a:p>
          <a:p>
            <a:endParaRPr lang="ru-RU" sz="1400" b="1" dirty="0" smtClean="0"/>
          </a:p>
          <a:p>
            <a:endParaRPr lang="ru-RU" sz="1400" b="1" dirty="0" smtClean="0"/>
          </a:p>
          <a:p>
            <a:endParaRPr lang="ru-RU" sz="1400" b="1" dirty="0" smtClean="0"/>
          </a:p>
          <a:p>
            <a:r>
              <a:rPr lang="ru-RU" sz="1400" b="1" dirty="0" smtClean="0"/>
              <a:t>  Общий </a:t>
            </a:r>
            <a:r>
              <a:rPr lang="ru-RU" sz="1400" b="1" dirty="0"/>
              <a:t>объем расходов </a:t>
            </a:r>
            <a:r>
              <a:rPr lang="ru-RU" sz="1400" b="1" dirty="0" smtClean="0"/>
              <a:t>в </a:t>
            </a:r>
            <a:r>
              <a:rPr lang="ru-RU" sz="1400" b="1" dirty="0"/>
              <a:t>2022 </a:t>
            </a:r>
            <a:r>
              <a:rPr lang="ru-RU" sz="1400" b="1" dirty="0" smtClean="0"/>
              <a:t>году – </a:t>
            </a:r>
          </a:p>
          <a:p>
            <a:r>
              <a:rPr lang="ru-RU" sz="1400" b="1" dirty="0" smtClean="0"/>
              <a:t>  2 098 247,2 тыс. рублей</a:t>
            </a:r>
            <a:endParaRPr lang="ru-RU" sz="1400" b="1" dirty="0"/>
          </a:p>
        </p:txBody>
      </p:sp>
      <p:pic>
        <p:nvPicPr>
          <p:cNvPr id="4098" name="Picture 2" descr="Презентация. Круговорот воды в природе. - Презентации - Дошкольное  образование - Обучение и развитие - ПочемуЧка - Сайт для детей и их  родителе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765726"/>
            <a:ext cx="3384376" cy="1814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83568" y="1635646"/>
            <a:ext cx="3600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200" dirty="0" smtClean="0"/>
          </a:p>
          <a:p>
            <a:pPr algn="just"/>
            <a:endParaRPr lang="ru-RU" sz="1200" dirty="0" smtClean="0"/>
          </a:p>
          <a:p>
            <a:pPr algn="just"/>
            <a:endParaRPr lang="ru-RU" sz="1200" dirty="0" smtClean="0"/>
          </a:p>
          <a:p>
            <a:pPr algn="just"/>
            <a:endParaRPr lang="ru-RU" sz="1200" dirty="0" smtClean="0"/>
          </a:p>
          <a:p>
            <a:pPr algn="just"/>
            <a:r>
              <a:rPr lang="ru-RU" sz="1200" dirty="0" smtClean="0"/>
              <a:t>Обеспечение </a:t>
            </a:r>
            <a:r>
              <a:rPr lang="ru-RU" sz="1200" dirty="0"/>
              <a:t>бесплатным горячим питанием </a:t>
            </a:r>
            <a:endParaRPr lang="ru-RU" sz="1200" dirty="0" smtClean="0"/>
          </a:p>
          <a:p>
            <a:pPr algn="just"/>
            <a:r>
              <a:rPr lang="ru-RU" sz="1200" dirty="0" smtClean="0"/>
              <a:t>обучающихся </a:t>
            </a:r>
            <a:r>
              <a:rPr lang="ru-RU" sz="1200" dirty="0"/>
              <a:t>1-4 классов, детей инвалидов, </a:t>
            </a:r>
            <a:endParaRPr lang="ru-RU" sz="1200" dirty="0" smtClean="0"/>
          </a:p>
          <a:p>
            <a:pPr algn="just"/>
            <a:r>
              <a:rPr lang="ru-RU" sz="1200" dirty="0" smtClean="0"/>
              <a:t>обучающихся </a:t>
            </a:r>
            <a:r>
              <a:rPr lang="ru-RU" sz="1200" dirty="0"/>
              <a:t>с ОВЗ, детей из многодетных </a:t>
            </a:r>
            <a:r>
              <a:rPr lang="ru-RU" sz="1200" dirty="0" smtClean="0"/>
              <a:t>семей 146 700,4 тыс. рублей (8 548 детей)</a:t>
            </a:r>
            <a:endParaRPr lang="ru-RU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683568" y="2538652"/>
            <a:ext cx="331236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200" dirty="0" smtClean="0"/>
          </a:p>
          <a:p>
            <a:pPr algn="just"/>
            <a:endParaRPr lang="ru-RU" sz="1200" dirty="0" smtClean="0"/>
          </a:p>
          <a:p>
            <a:pPr algn="just"/>
            <a:endParaRPr lang="ru-RU" sz="1200" dirty="0" smtClean="0"/>
          </a:p>
          <a:p>
            <a:pPr algn="just"/>
            <a:endParaRPr lang="ru-RU" sz="1200" dirty="0" smtClean="0"/>
          </a:p>
          <a:p>
            <a:pPr algn="just"/>
            <a:r>
              <a:rPr lang="ru-RU" sz="1200" dirty="0" smtClean="0"/>
              <a:t>На </a:t>
            </a:r>
            <a:r>
              <a:rPr lang="ru-RU" sz="1200" dirty="0"/>
              <a:t>обеспечение функционирования </a:t>
            </a:r>
            <a:endParaRPr lang="ru-RU" sz="1200" dirty="0" smtClean="0"/>
          </a:p>
          <a:p>
            <a:pPr algn="just"/>
            <a:r>
              <a:rPr lang="ru-RU" sz="1200" dirty="0" smtClean="0"/>
              <a:t>модели </a:t>
            </a:r>
            <a:r>
              <a:rPr lang="ru-RU" sz="1200" dirty="0"/>
              <a:t>персонифицированного </a:t>
            </a:r>
            <a:endParaRPr lang="ru-RU" sz="1200" dirty="0" smtClean="0"/>
          </a:p>
          <a:p>
            <a:pPr algn="just"/>
            <a:r>
              <a:rPr lang="ru-RU" sz="1200" dirty="0" smtClean="0"/>
              <a:t>финансирования </a:t>
            </a:r>
            <a:r>
              <a:rPr lang="ru-RU" sz="1200" dirty="0"/>
              <a:t>дополнительного </a:t>
            </a:r>
            <a:endParaRPr lang="ru-RU" sz="1200" dirty="0" smtClean="0"/>
          </a:p>
          <a:p>
            <a:pPr algn="just"/>
            <a:r>
              <a:rPr lang="ru-RU" sz="1200" dirty="0" smtClean="0"/>
              <a:t>образования детей – 23 096,1 тыс. рублей (1520 сертификатов)</a:t>
            </a:r>
          </a:p>
          <a:p>
            <a:pPr algn="just"/>
            <a:endParaRPr lang="ru-RU" sz="1200" dirty="0"/>
          </a:p>
          <a:p>
            <a:pPr algn="just"/>
            <a:endParaRPr lang="ru-RU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755576" y="35798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83568" y="3579862"/>
            <a:ext cx="3451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r>
              <a:rPr lang="ru-RU" sz="1200" dirty="0" smtClean="0"/>
              <a:t>Капитальный </a:t>
            </a:r>
            <a:r>
              <a:rPr lang="ru-RU" sz="1200" dirty="0"/>
              <a:t>ремонт учреждений образования </a:t>
            </a:r>
            <a:endParaRPr lang="ru-RU" sz="1200" dirty="0" smtClean="0"/>
          </a:p>
          <a:p>
            <a:r>
              <a:rPr lang="ru-RU" sz="1200" dirty="0" smtClean="0"/>
              <a:t>176 161,6 тыс. рублей (43 учреждения)</a:t>
            </a:r>
            <a:endParaRPr lang="ru-RU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395536" y="4054301"/>
            <a:ext cx="44644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 smtClean="0"/>
          </a:p>
          <a:p>
            <a:endParaRPr lang="ru-RU" sz="1200" dirty="0" smtClean="0"/>
          </a:p>
        </p:txBody>
      </p:sp>
      <p:sp>
        <p:nvSpPr>
          <p:cNvPr id="13" name="TextBox 12"/>
          <p:cNvSpPr txBox="1"/>
          <p:nvPr/>
        </p:nvSpPr>
        <p:spPr>
          <a:xfrm>
            <a:off x="5292080" y="3369649"/>
            <a:ext cx="35581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dirty="0" smtClean="0"/>
          </a:p>
          <a:p>
            <a:r>
              <a:rPr lang="ru-RU" sz="1400" dirty="0" smtClean="0"/>
              <a:t>Оснащение </a:t>
            </a:r>
            <a:r>
              <a:rPr lang="ru-RU" sz="1400" dirty="0"/>
              <a:t>новых дошкольных </a:t>
            </a:r>
            <a:endParaRPr lang="ru-RU" sz="1400" dirty="0" smtClean="0"/>
          </a:p>
          <a:p>
            <a:r>
              <a:rPr lang="ru-RU" sz="1400" dirty="0" smtClean="0"/>
              <a:t>учреждений </a:t>
            </a:r>
            <a:r>
              <a:rPr lang="ru-RU" sz="1400" dirty="0"/>
              <a:t>(групп) </a:t>
            </a:r>
            <a:r>
              <a:rPr lang="ru-RU" sz="1400" dirty="0" smtClean="0"/>
              <a:t>– 2 412,1 тыс. рублей (создано 120 мест)</a:t>
            </a:r>
            <a:endParaRPr lang="ru-RU" sz="1400" dirty="0"/>
          </a:p>
        </p:txBody>
      </p:sp>
      <p:sp>
        <p:nvSpPr>
          <p:cNvPr id="14" name="TextBox 13"/>
          <p:cNvSpPr txBox="1"/>
          <p:nvPr/>
        </p:nvSpPr>
        <p:spPr>
          <a:xfrm>
            <a:off x="5292080" y="4041527"/>
            <a:ext cx="374441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b="1" dirty="0" smtClean="0"/>
          </a:p>
          <a:p>
            <a:r>
              <a:rPr lang="ru-RU" sz="1400" dirty="0"/>
              <a:t>С</a:t>
            </a:r>
            <a:r>
              <a:rPr lang="ru-RU" sz="1400" dirty="0" smtClean="0"/>
              <a:t>убсидии на выполнение муниципального </a:t>
            </a:r>
          </a:p>
          <a:p>
            <a:r>
              <a:rPr lang="ru-RU" sz="1400" dirty="0" smtClean="0"/>
              <a:t>задания – 1 580 052,4 тыс. рублей </a:t>
            </a:r>
          </a:p>
        </p:txBody>
      </p:sp>
    </p:spTree>
    <p:extLst>
      <p:ext uri="{BB962C8B-B14F-4D97-AF65-F5344CB8AC3E}">
        <p14:creationId xmlns:p14="http://schemas.microsoft.com/office/powerpoint/2010/main" val="20550429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Развитие культуры»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2020-2025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годы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Цель: развитие и реализация культурного и духовного потенциала каждой личности (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65623"/>
            <a:ext cx="6840760" cy="339447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2" descr="C:\Users\Kacidi\Desktop\Новая папка\1889_bi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1"/>
            <a:ext cx="624052" cy="555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96556123"/>
              </p:ext>
            </p:extLst>
          </p:nvPr>
        </p:nvGraphicFramePr>
        <p:xfrm>
          <a:off x="107504" y="1275606"/>
          <a:ext cx="6768752" cy="37218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640"/>
                <a:gridCol w="1008112"/>
              </a:tblGrid>
              <a:tr h="532031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Общий объем расходов по программе в 2022 году, в том числе: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421 974 ,6</a:t>
                      </a:r>
                      <a:r>
                        <a:rPr lang="ru-RU" sz="1200" b="0" baseline="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baseline="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(</a:t>
                      </a:r>
                      <a:r>
                        <a:rPr lang="ru-RU" sz="11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тыс. рублей)</a:t>
                      </a:r>
                    </a:p>
                  </a:txBody>
                  <a:tcPr anchor="ctr"/>
                </a:tc>
              </a:tr>
              <a:tr h="57606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Оснащение образовательных организаций в сфере культуры музыкальными инструментами, оборудованием и учебными материалами в рамках реализации регионального проекта «Культурная среда» (2 учреждения)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9 106,8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55177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Проведение мероприятий в области культуры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43 201,6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Издание социально-значимой краеведческой литературы, литературная премия </a:t>
                      </a: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имени Владимира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Короленко (2 победителя)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999,0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279721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Осуществление муниципальными учреждениями капитального ремонта (отремонтировано 7 учреждений)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23 390,8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15207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Реализация мероприятий по модернизации библиотек в части комплектования книжных фондов библиотек (1166 экземпляров)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699,2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750095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Трансформация общедоступных библиотек муниципального образования город-курорт Геленджик за счет приспособления внутреннего пространства библиотек к современным потребностям пользователей, создания условий для </a:t>
                      </a:r>
                      <a:r>
                        <a:rPr lang="ru-RU" sz="1200" dirty="0" err="1" smtClean="0">
                          <a:effectLst/>
                          <a:latin typeface="Times New Roman"/>
                          <a:ea typeface="Times New Roman"/>
                        </a:rPr>
                        <a:t>безбарьерного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 общения 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4 591,3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9218" name="Picture 2" descr="Геленджик станет центром культурного притяжения Черноморской экономической  зоны | Стратегия социально-экономического развития муниципального  образования город-курорт Геленджи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059582"/>
            <a:ext cx="2088232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2931790"/>
            <a:ext cx="2088232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8331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36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Муниципальная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программа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Развитие физической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культуры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спорта» 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2020-2025 годы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4" name="Picture 2" descr="C:\Users\Kacidi\Desktop\Новая папка\1889_bi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1"/>
            <a:ext cx="624052" cy="555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5198547"/>
              </p:ext>
            </p:extLst>
          </p:nvPr>
        </p:nvGraphicFramePr>
        <p:xfrm>
          <a:off x="107504" y="1044276"/>
          <a:ext cx="6264696" cy="3941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28592"/>
                <a:gridCol w="936104"/>
              </a:tblGrid>
              <a:tr h="79400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Цель: Обеспечение условий для развития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физической культуры  и массового спорта, создание условий адаптации и успешной самореализации молодежи (тыс. рублей)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65473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Общий объем расходов по программе в 2022</a:t>
                      </a:r>
                      <a:r>
                        <a:rPr lang="ru-RU" sz="14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году, 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в том числе: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233 671,9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Осуществление муниципальными учреждениями капитального ремонта (отремонтировано</a:t>
                      </a:r>
                      <a:r>
                        <a:rPr lang="ru-RU" sz="1400" baseline="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2 учреждения)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16 265,1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792088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Укрепление материально-технической базы муниципальных физкультурно-спортивных организаций в части приобретения автобусов и микроавтобусов для муниципальных физкультурно-спортивных организаций (приобретен 1 автобус)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3 852,4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Участие спортсменов  и команд муниципального образования город-курорт Геленджик в официальных спортивных и физкультурных мероприятиях различного уровня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2 638,9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58887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Выполнение</a:t>
                      </a:r>
                      <a:r>
                        <a:rPr lang="ru-RU" sz="80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муниципального</a:t>
                      </a:r>
                      <a:r>
                        <a:rPr lang="ru-RU" sz="80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задания</a:t>
                      </a:r>
                      <a:r>
                        <a:rPr lang="ru-RU" sz="80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учреждениями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123 320,1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059583"/>
            <a:ext cx="2592288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003798"/>
            <a:ext cx="2592288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864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11512"/>
            <a:ext cx="8229600" cy="720079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Муниципальная программа  «Развитие 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жилищно-коммунального хозяйства» на 2020-2025 годы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Цель: обеспечение благоприятной окружающей среды и экологической безопасности на территории Геленджика</a:t>
            </a:r>
            <a:r>
              <a:rPr lang="ru-RU" sz="1800" b="1" dirty="0" smtClean="0"/>
              <a:t/>
            </a:r>
            <a:br>
              <a:rPr lang="ru-RU" sz="1800" b="1" dirty="0" smtClean="0"/>
            </a:br>
            <a:endParaRPr lang="ru-RU" sz="1800" b="1" dirty="0"/>
          </a:p>
        </p:txBody>
      </p:sp>
      <p:pic>
        <p:nvPicPr>
          <p:cNvPr id="4" name="Picture 2" descr="C:\Users\Kacidi\Desktop\Новая папка\1889_bi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1"/>
            <a:ext cx="624052" cy="555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1998323"/>
              </p:ext>
            </p:extLst>
          </p:nvPr>
        </p:nvGraphicFramePr>
        <p:xfrm>
          <a:off x="107504" y="1203599"/>
          <a:ext cx="6984776" cy="36758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76664"/>
                <a:gridCol w="1008112"/>
              </a:tblGrid>
              <a:tr h="504055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Общий объем расходов по программе в 2022 году, в том числе: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1 012 442,4 </a:t>
                      </a:r>
                      <a:r>
                        <a:rPr lang="ru-RU" sz="11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(тыс. рублей)</a:t>
                      </a:r>
                      <a:endParaRPr lang="ru-RU" sz="11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Развитие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 содержание сетей уличного и декоративного освещения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126 499,8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Озеленение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122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032,1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9993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Рекультивация полигона твердых коммунальных отходов вблизи села</a:t>
                      </a:r>
                      <a:r>
                        <a:rPr lang="ru-RU" sz="1200" baseline="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Кабардинка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331 142,9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45503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Ликвидация мест несанкционированного размещения твердых коммунальных отходов 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9 599,9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Капитальный ремонт</a:t>
                      </a:r>
                      <a:r>
                        <a:rPr lang="ru-RU" sz="1200" baseline="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автомобильных дорог местного значения, включая проектно-изыскательские работы 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218 467,3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Содержание автомобильных дорог местного значения, включая проектные работы 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174 693,0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67207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Создание условий для массового отдыха и организации обустройства мест массового отдыха 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77 598,6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Прочие мероприятия по благоустройству 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110 493,5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Закупка  контейнеров  в  рамках  реализации  мероприятий  Федерального  проекта «Комплексная система обращения с твердыми коммунальными отходами»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5 222,5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1266" name="Picture 2" descr="Геленджик | Меняй Геленджик всего в один клик - БезФормат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203597"/>
            <a:ext cx="1872208" cy="1800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3003798"/>
            <a:ext cx="1872208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6116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4516359"/>
              </p:ext>
            </p:extLst>
          </p:nvPr>
        </p:nvGraphicFramePr>
        <p:xfrm>
          <a:off x="1403648" y="141480"/>
          <a:ext cx="7152456" cy="5074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52456"/>
              </a:tblGrid>
              <a:tr h="507492">
                <a:tc>
                  <a:txBody>
                    <a:bodyPr/>
                    <a:lstStyle/>
                    <a:p>
                      <a:pPr algn="ctr"/>
                      <a:r>
                        <a:rPr lang="ru-RU" sz="1400" spc="3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Основные социально-экономические</a:t>
                      </a:r>
                      <a:r>
                        <a:rPr lang="ru-RU" sz="1400" spc="3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показатели развития города-курорта Геленджика</a:t>
                      </a:r>
                      <a:endParaRPr lang="ru-RU" sz="1400" spc="3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/>
                </a:tc>
              </a:tr>
            </a:tbl>
          </a:graphicData>
        </a:graphic>
      </p:graphicFrame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4093275066"/>
              </p:ext>
            </p:extLst>
          </p:nvPr>
        </p:nvGraphicFramePr>
        <p:xfrm>
          <a:off x="1979712" y="1275606"/>
          <a:ext cx="2448272" cy="15103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61987" y="917652"/>
            <a:ext cx="4121981" cy="21602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Среднегодовая численность населения (тыс. человек)</a:t>
            </a:r>
            <a:endParaRPr lang="ru-RU" sz="1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0" name="Picture 4" descr="https://remontnensky.ikro.ru/netcat_files/3523/3401/0cc7cca3c2c3e7af51ecfde47178653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75606"/>
            <a:ext cx="1728192" cy="1440160"/>
          </a:xfrm>
          <a:prstGeom prst="rect">
            <a:avLst/>
          </a:prstGeom>
          <a:ex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568032358"/>
              </p:ext>
            </p:extLst>
          </p:nvPr>
        </p:nvGraphicFramePr>
        <p:xfrm>
          <a:off x="6444208" y="1290530"/>
          <a:ext cx="2448272" cy="14252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4104" name="Picture 8" descr="https://www.director-club.ru/upload/iblock/5a9/5a96c6d0dd7533504198cc759152faea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272009"/>
            <a:ext cx="2160240" cy="1443757"/>
          </a:xfrm>
          <a:prstGeom prst="rect">
            <a:avLst/>
          </a:prstGeom>
          <a:ex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sp>
        <p:nvSpPr>
          <p:cNvPr id="7" name="Прямоугольник 6"/>
          <p:cNvSpPr/>
          <p:nvPr/>
        </p:nvSpPr>
        <p:spPr>
          <a:xfrm>
            <a:off x="4427984" y="917651"/>
            <a:ext cx="4464496" cy="21602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численность занятых в экономике (тыс. человек)</a:t>
            </a:r>
            <a:endParaRPr lang="ru-RU" sz="1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6" name="Picture 10" descr="https://sun9-60.userapi.com/impg/c855628/v855628102/25c101/FT36mXvHakE.jpg?size=1280x720&amp;quality=96&amp;sign=e417493b853db43720ea62eb79aa4390&amp;c_uniq_tag=MC6XfwIf6nzvDBdVbU6c5Q9aDsaY6hNYh0IIZZL2D94&amp;type=albu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38" y="3363838"/>
            <a:ext cx="1728192" cy="1584176"/>
          </a:xfrm>
          <a:prstGeom prst="rect">
            <a:avLst/>
          </a:prstGeom>
          <a:ex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sp>
        <p:nvSpPr>
          <p:cNvPr id="12" name="Прямоугольник 11"/>
          <p:cNvSpPr/>
          <p:nvPr/>
        </p:nvSpPr>
        <p:spPr>
          <a:xfrm>
            <a:off x="197657" y="3003798"/>
            <a:ext cx="4086312" cy="21602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заработная плата (тыс. рублей)</a:t>
            </a:r>
            <a:endParaRPr lang="ru-RU" sz="1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238482242"/>
              </p:ext>
            </p:extLst>
          </p:nvPr>
        </p:nvGraphicFramePr>
        <p:xfrm>
          <a:off x="2051720" y="3363838"/>
          <a:ext cx="2448272" cy="1728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19" name="Прямоугольник 18"/>
          <p:cNvSpPr/>
          <p:nvPr/>
        </p:nvSpPr>
        <p:spPr>
          <a:xfrm>
            <a:off x="4427984" y="2859782"/>
            <a:ext cx="4464496" cy="36003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Численность официально зарегистрированных </a:t>
            </a:r>
          </a:p>
          <a:p>
            <a:pPr algn="ctr"/>
            <a:r>
              <a:rPr lang="ru-RU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безработных (тыс. рублей)</a:t>
            </a:r>
            <a:endParaRPr lang="ru-RU" sz="1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8" name="Picture 12" descr="https://www.potenciartalento.com/wp-content/uploads/2016/02/analisis-cualitativo-y-estrategico-de-la-empresa-1920x960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363838"/>
            <a:ext cx="2160240" cy="1621483"/>
          </a:xfrm>
          <a:prstGeom prst="rect">
            <a:avLst/>
          </a:prstGeom>
          <a:ex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pic>
        <p:nvPicPr>
          <p:cNvPr id="21" name="Picture 2" descr="C:\Users\Kacidi\Desktop\Новая папка\1889_bi.gif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29"/>
            <a:ext cx="755576" cy="772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:p14="http://schemas.microsoft.com/office/powerpoint/2010/main" val="1713017748"/>
              </p:ext>
            </p:extLst>
          </p:nvPr>
        </p:nvGraphicFramePr>
        <p:xfrm>
          <a:off x="6588224" y="3219821"/>
          <a:ext cx="2448272" cy="18002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</p:spTree>
    <p:extLst>
      <p:ext uri="{BB962C8B-B14F-4D97-AF65-F5344CB8AC3E}">
        <p14:creationId xmlns:p14="http://schemas.microsoft.com/office/powerpoint/2010/main" val="1979180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36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Муниципальная программа  «Дети Геленджика» 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 2020-2025 годы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endParaRPr lang="ru-RU" sz="2000" b="1" dirty="0"/>
          </a:p>
        </p:txBody>
      </p:sp>
      <p:pic>
        <p:nvPicPr>
          <p:cNvPr id="4" name="Picture 2" descr="C:\Users\Kacidi\Desktop\Новая папка\1889_bi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1"/>
            <a:ext cx="624052" cy="555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4525980"/>
              </p:ext>
            </p:extLst>
          </p:nvPr>
        </p:nvGraphicFramePr>
        <p:xfrm>
          <a:off x="179512" y="1056652"/>
          <a:ext cx="6264696" cy="36062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00600"/>
                <a:gridCol w="864096"/>
              </a:tblGrid>
              <a:tr h="44855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Цель: создание комфортной и доброжелательной среды для жизни детей, семей с детьми в муниципальном образовании </a:t>
                      </a:r>
                    </a:p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город-курорт Геленджик  (тыс. рублей)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02771"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Общий объем расходов по программе в 2022 году, в том числе:</a:t>
                      </a:r>
                      <a:endParaRPr lang="ru-RU" sz="12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98 740,4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0277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Обеспечение отдыха детей в каникулярное время (отдохнуло 1475 детей)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9 325,1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4855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Ежемесячное вознаграждения, причитающееся приемным родителям за оказание услуг по воспитанию приемных детей (59</a:t>
                      </a:r>
                      <a:r>
                        <a:rPr lang="ru-RU" sz="1200" baseline="0" dirty="0" smtClean="0">
                          <a:effectLst/>
                          <a:latin typeface="Times New Roman"/>
                          <a:ea typeface="Times New Roman"/>
                        </a:rPr>
                        <a:t> человек)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17 276,6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94519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Выплата ежемесячных денежных средств на содержание детей-сирот и детей, оставшихся без попечения родителей, находящихся под опекой (77 детей)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28 949,5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53228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Предоставление жилых помещений детям-сиротам и детям, оставшимся без попечения родителей (приобретено 10 квартир)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41 649,1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94519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Выплата единовременного пособия на ремонт жилых помещений, принадлежащих детям-сиротам и детям, оставшимся без попечения родителей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66,0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04049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Выплата ежемесячного вознаграждения, причитающегося патронатным воспитателям (2</a:t>
                      </a:r>
                      <a:r>
                        <a:rPr lang="ru-RU" sz="1200" baseline="0" dirty="0" smtClean="0">
                          <a:effectLst/>
                          <a:latin typeface="Times New Roman"/>
                          <a:ea typeface="Times New Roman"/>
                        </a:rPr>
                        <a:t> человека)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257,6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915566"/>
            <a:ext cx="2448272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588225" y="3075806"/>
            <a:ext cx="25557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Ежемесячные выплаты на детей, </a:t>
            </a:r>
          </a:p>
          <a:p>
            <a:r>
              <a:rPr lang="ru-RU" sz="1200" dirty="0" smtClean="0"/>
              <a:t>находящихся под опекой (</a:t>
            </a:r>
            <a:r>
              <a:rPr lang="ru-RU" sz="1200" dirty="0" err="1" smtClean="0"/>
              <a:t>попечи</a:t>
            </a:r>
            <a:r>
              <a:rPr lang="ru-RU" sz="1200" dirty="0" smtClean="0"/>
              <a:t>-</a:t>
            </a:r>
          </a:p>
          <a:p>
            <a:r>
              <a:rPr lang="ru-RU" sz="1200" dirty="0" err="1" smtClean="0"/>
              <a:t>тельством</a:t>
            </a:r>
            <a:r>
              <a:rPr lang="ru-RU" sz="1200" dirty="0" smtClean="0"/>
              <a:t>)  - 12 962 рубля–на ребенка до 18 лет</a:t>
            </a:r>
          </a:p>
          <a:p>
            <a:r>
              <a:rPr lang="ru-RU" sz="1200" dirty="0" smtClean="0"/>
              <a:t>Ежемесячные выплаты на ребенка, </a:t>
            </a:r>
          </a:p>
          <a:p>
            <a:r>
              <a:rPr lang="ru-RU" sz="1200" dirty="0" smtClean="0"/>
              <a:t>переданного на воспитание в приемные и патронатные семьи</a:t>
            </a:r>
          </a:p>
          <a:p>
            <a:r>
              <a:rPr lang="ru-RU" sz="1200" dirty="0" smtClean="0"/>
              <a:t>12 962 рубля – на ребенка до 7 лет</a:t>
            </a:r>
          </a:p>
          <a:p>
            <a:r>
              <a:rPr lang="ru-RU" sz="1200" dirty="0" smtClean="0"/>
              <a:t>14 047 рублей – на ребенка от 7 до 18 лет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803504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95486"/>
            <a:ext cx="7941568" cy="648072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«Социальная поддержка граждан» на 2020-2025 годы</a:t>
            </a:r>
            <a:r>
              <a:rPr lang="ru-RU" sz="1800" b="1" dirty="0" smtClean="0"/>
              <a:t/>
            </a:r>
            <a:br>
              <a:rPr lang="ru-RU" sz="1800" b="1" dirty="0" smtClean="0"/>
            </a:br>
            <a:endParaRPr lang="ru-RU" sz="1800" b="1" dirty="0"/>
          </a:p>
        </p:txBody>
      </p:sp>
      <p:pic>
        <p:nvPicPr>
          <p:cNvPr id="4" name="Picture 2" descr="C:\Users\Kacidi\Desktop\Новая папка\1889_bi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1"/>
            <a:ext cx="624052" cy="555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0128225"/>
              </p:ext>
            </p:extLst>
          </p:nvPr>
        </p:nvGraphicFramePr>
        <p:xfrm>
          <a:off x="144588" y="952058"/>
          <a:ext cx="7091708" cy="40718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27612"/>
                <a:gridCol w="864096"/>
              </a:tblGrid>
              <a:tr h="539572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Цель: создание условий для роста благосостояния отдельных категорий граждан, проживающих на территории муниципального образования город-курорт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Геленджик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(тыс. рублей)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7633"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Общий объем расходов по программе в 2022 году, в том числе: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28 470,3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5847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Мера социальной поддержки граждан, награжденных медалью "За достойный вклад в развитие муниципального образования город-курорт Геленджик", в виде бесплатного проезда (воспользовалось 18 человек)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287,0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572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Пенсионное обеспечение за выслугу лет лицам, замещавших муниципальные должности и должности муниципальной службы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11 341,6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28956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Льготный проезд пенсионеров на маршрутах пригородного сообщения (3096 человек)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5 936,2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77376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Компенсация расходов по оплате подписки на отдельное периодическое печатное издание отдельным категориям граждан, постоянно проживающих на территории муниципального образования город-курорт Геленджик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343,8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Дополнительная мера социальной поддержки  некоторых категорий граждан Российской Федерации в связи с 77-й годовщиной Победы в Великой Отечественной войне 1941-1945 годов (297 человек)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9 955,0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8768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Мера социальной поддержки членам семей погибших граждан, принимавших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участие в военной операции на территориях ДНР, ЛНР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1 000,0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2931790"/>
            <a:ext cx="1728192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987575"/>
            <a:ext cx="1728192" cy="1872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1208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7528"/>
            <a:ext cx="8229600" cy="71004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«Экономическое развитие» на 2020-2025 годы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endParaRPr lang="ru-RU" sz="2000" b="1" dirty="0"/>
          </a:p>
        </p:txBody>
      </p:sp>
      <p:pic>
        <p:nvPicPr>
          <p:cNvPr id="4" name="Picture 2" descr="C:\Users\Kacidi\Desktop\Новая папка\1889_bi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1"/>
            <a:ext cx="624052" cy="555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7474673"/>
              </p:ext>
            </p:extLst>
          </p:nvPr>
        </p:nvGraphicFramePr>
        <p:xfrm>
          <a:off x="107504" y="996950"/>
          <a:ext cx="6912768" cy="40299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48672"/>
                <a:gridCol w="864096"/>
              </a:tblGrid>
              <a:tr h="566688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Цель: обеспечение комплексного и устойчивого экономического развития и повышения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инвестиционной привлекательности  муниципального образования город-курорт Геленджик (тыс. рублей)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63808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Общий объем расходов по программе в 2022 году, в том числе: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46 795,7</a:t>
                      </a:r>
                      <a:r>
                        <a:rPr lang="ru-RU" sz="1400" baseline="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anchor="ctr"/>
                </a:tc>
              </a:tr>
              <a:tr h="30861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Создание условий для массового отдыха (терренкуров)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593,9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554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Проведение муниципального конкурса «Лучший молодежный инвестиционный проект муниципального образования город-курорт Геленджик»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350,0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74295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Подготовка информационных материалов и публикаций в СМИ, изготовление баннеров с целью распространения положительного опыта организации и ведения предпринимательской деятельности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49,9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2578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Приобретение    автобусов    с    улучшенными    технико-экономическими и экологическими характеристиками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30 000,0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2578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Поддержка, развитие и продвижение инвестиционного Интернет-сайта муниципального образования город-курорт Геленджик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93,6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987575"/>
            <a:ext cx="1944215" cy="1296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 descr="Стратегия социально-экономического развития муниципального образования  город-курорт Геленджик | Ещё один сайт на WordPres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8283" y="3219822"/>
            <a:ext cx="1908212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2757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05978"/>
            <a:ext cx="8003232" cy="781596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Муниципальная программа «Комплексное и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устойчивое развитие в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сфере строительства и архитектуры» 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2020-2025 годы</a:t>
            </a:r>
          </a:p>
        </p:txBody>
      </p:sp>
      <p:pic>
        <p:nvPicPr>
          <p:cNvPr id="4" name="Picture 2" descr="C:\Users\Kacidi\Desktop\Новая папка\1889_bi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1"/>
            <a:ext cx="624052" cy="555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0717490"/>
              </p:ext>
            </p:extLst>
          </p:nvPr>
        </p:nvGraphicFramePr>
        <p:xfrm>
          <a:off x="107504" y="1034040"/>
          <a:ext cx="8856984" cy="38331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76864"/>
                <a:gridCol w="1080120"/>
              </a:tblGrid>
              <a:tr h="64807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Цель: создание условий для устойчивого развития территории муниципального </a:t>
                      </a:r>
                    </a:p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образования город-курорт Геленджик  (тыс. рублей)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Общий объем расходов по программе в 2022 году, в том числе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4 888 377,2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792088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Строительство блока на 400 мест на территории муниципального бюджетного </a:t>
                      </a:r>
                    </a:p>
                    <a:p>
                      <a:pPr algn="ctr"/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образовательного учреждения средней общеобразовательной школы №2, расположенного по адресу: г. Геленджик, ул. Полевая,2 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5 453,8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Строительство детского сада по ул. Революционной, 87 в с.</a:t>
                      </a:r>
                      <a:r>
                        <a:rPr lang="ru-RU" sz="1400" baseline="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Кабардинка 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94 736,5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Строительство спортивного зала расположенного  по ул. Красной с. Пшада 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8 840,2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5759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Строительство комплексной спортивно-игровой площадки в </a:t>
                      </a:r>
                      <a:r>
                        <a:rPr lang="ru-RU" sz="1400" dirty="0" err="1" smtClean="0">
                          <a:effectLst/>
                          <a:latin typeface="Times New Roman"/>
                          <a:ea typeface="Times New Roman"/>
                        </a:rPr>
                        <a:t>хут</a:t>
                      </a: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. Широкая щель 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			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8 879,2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45936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Строительство комплексной спортивно-игровой площадки в с. </a:t>
                      </a:r>
                      <a:r>
                        <a:rPr lang="ru-RU" sz="1400" dirty="0" err="1" smtClean="0">
                          <a:effectLst/>
                          <a:latin typeface="Times New Roman"/>
                          <a:ea typeface="Times New Roman"/>
                        </a:rPr>
                        <a:t>Прасковеевка</a:t>
                      </a: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, в г. Геленджик 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2 726,3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279256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Реконструкция   очистных   сооружений   канализации   «Кабардинка»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45 217,7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2267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2493061"/>
              </p:ext>
            </p:extLst>
          </p:nvPr>
        </p:nvGraphicFramePr>
        <p:xfrm>
          <a:off x="179512" y="483518"/>
          <a:ext cx="6624736" cy="45155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44616"/>
                <a:gridCol w="1080120"/>
              </a:tblGrid>
              <a:tr h="1224134"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«Комплексное и устойчивое развитие в сфере строительства и архитектуры»  </a:t>
                      </a:r>
                    </a:p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2020-2025 годы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Строительство школы на 1550 мест, расположенной по адресу: </a:t>
                      </a:r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г.Геленджик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, ул. Пионерская, б/н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202 017,4 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792088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Реализация мероприятий по обеспечению </a:t>
                      </a:r>
                    </a:p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жильем молодых семей  (социальные выплаты предоставлены 41 семье)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50 175,5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Подготовка изменений в правила землепользования и застройки</a:t>
                      </a:r>
                    </a:p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муниципального образования город-курорт Геленджик 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26 000,0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Выполнение работ по строительству водовода от 113 отметки до РЧВ </a:t>
                      </a:r>
                    </a:p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по ул. Новороссийской г. Геленджик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118 512,2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Выполнение работ по строительству очистных сооружений  канализации 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производительностью 50 </a:t>
                      </a:r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тыс.м.куб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./сутки и глубоководного выпуска по ул. </a:t>
                      </a:r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Солнцедарской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, б/н в г. Геленджике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4 221 933,2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707654"/>
            <a:ext cx="2232248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18726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4052" y="277530"/>
            <a:ext cx="8073092" cy="638038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Муниципальная программа  «Информатизация органов местного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самоуправления» на 2020-2025 годы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endParaRPr lang="ru-RU" sz="2000" b="1" dirty="0"/>
          </a:p>
        </p:txBody>
      </p:sp>
      <p:pic>
        <p:nvPicPr>
          <p:cNvPr id="4" name="Picture 2" descr="C:\Users\Kacidi\Desktop\Новая папка\1889_bi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1"/>
            <a:ext cx="624052" cy="555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2991434"/>
              </p:ext>
            </p:extLst>
          </p:nvPr>
        </p:nvGraphicFramePr>
        <p:xfrm>
          <a:off x="107504" y="987576"/>
          <a:ext cx="6624736" cy="3969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32648"/>
                <a:gridCol w="792088"/>
              </a:tblGrid>
              <a:tr h="576062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Цель: формирование эффективной системы муниципального управления на основе использования информационных и телекоммуникационных технологий  (тыс. рублей)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00998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Общий объем расходов по программе в 2022 году,</a:t>
                      </a:r>
                      <a:r>
                        <a:rPr lang="ru-RU" sz="14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в том числе: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5 127,3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3840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Техническое оснащение администрации муниципального образования город-курорт Геленджик средствами вычислительной и оргтехники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1 450,8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3840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Ремонт и техническое обслуживание компьютерной и оргтехники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599,9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257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Сопровождение и развитие систем электронного документооборота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393,0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76010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Развитие и сопровождение официального сайта администрации муниципального образования город-курорт Геленджик в информационно-коммуникационной сети «Интернет»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142,9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74106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Обеспечение безопасности  информационных ресурсов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55,8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987574"/>
            <a:ext cx="2232248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 descr="Информатизация образовани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931790"/>
            <a:ext cx="2232248" cy="2016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5806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11512"/>
            <a:ext cx="8229600" cy="7200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«Поддержка казачьих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обществ» на 2020-2025 годы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pic>
        <p:nvPicPr>
          <p:cNvPr id="4" name="Picture 2" descr="C:\Users\Kacidi\Desktop\Новая папка\1889_bi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1"/>
            <a:ext cx="624052" cy="555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163338"/>
              </p:ext>
            </p:extLst>
          </p:nvPr>
        </p:nvGraphicFramePr>
        <p:xfrm>
          <a:off x="336660" y="1333239"/>
          <a:ext cx="5760640" cy="2621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96544"/>
                <a:gridCol w="864096"/>
              </a:tblGrid>
              <a:tr h="443488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Цель: реализация государственной политики в отношении Кубанского казачества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на территории муниципального образования город-курорт Геленджик (тыс. рублей)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56984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Общий объем расходов по программе в 2022 году, в том числе: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24 447,4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20774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Финансовая поддержка </a:t>
                      </a:r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Геленджикского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 районного казачьего общества  Черноморского  окружного  казачьего общества Кубанского войскового  казачьего общества на осуществление деятельности по участию в охране общественного порядка на территории муниципального образования город-курорт Геленджик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24 447,4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275607"/>
            <a:ext cx="2736304" cy="1656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003798"/>
            <a:ext cx="2016224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6545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11512"/>
            <a:ext cx="8229600" cy="864095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«Обеспечение безопасности населения»  на 2020-2025 годы</a:t>
            </a:r>
            <a:r>
              <a:rPr lang="ru-RU" sz="1800" b="1" dirty="0" smtClean="0"/>
              <a:t/>
            </a:r>
            <a:br>
              <a:rPr lang="ru-RU" sz="1800" b="1" dirty="0" smtClean="0"/>
            </a:br>
            <a:endParaRPr lang="ru-RU" sz="1800" b="1" dirty="0"/>
          </a:p>
        </p:txBody>
      </p:sp>
      <p:pic>
        <p:nvPicPr>
          <p:cNvPr id="4" name="Picture 2" descr="C:\Users\Kacidi\Desktop\Новая папка\1889_bi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1"/>
            <a:ext cx="624052" cy="555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1989534"/>
              </p:ext>
            </p:extLst>
          </p:nvPr>
        </p:nvGraphicFramePr>
        <p:xfrm>
          <a:off x="179512" y="1347614"/>
          <a:ext cx="7416824" cy="36644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52728"/>
                <a:gridCol w="864096"/>
              </a:tblGrid>
              <a:tr h="57912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Цель: создание условий для обеспечения безопасности населения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муниципального образования город-курорт Геленджик (тыс. рублей)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56984"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Общий объем расходов по программе в 2022 году, в том числе: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123 950,1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600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Обеспечение функционирования автоматизированной системы комплексного видеонаблюдения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15 077,3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7606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Обеспечение функционирования системы экстренного оповещения и информирования населения муниципального образования город-курорт Геленджик об угрозе возникновения чрезвычайной ситуации 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3 368,3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257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Обеспечение функционирования автоматизированной системы оперативного контроля и мониторинга паводковой ситуации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4 787,5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257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Устройство источников наружного противопожарного водоснабжения, расположенных в сельских населенных пунктах 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296,0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67663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Интеграция объектовых систем видеонаблюдения социально-значимых объектов в систему обзорного видеонаблюдения муниципального сегмента системы комплексного обеспечения безопасности жизнедеятельности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3 279,4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1347614"/>
            <a:ext cx="1368152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Фон для презентации безопасность детей - 63 фото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3435846"/>
            <a:ext cx="1368152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3693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411512"/>
            <a:ext cx="7869560" cy="864095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Муниципальная программа  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«Развитие гражданского общества на территории МО город-курорт Геленджик»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на 2020-2025 годы</a:t>
            </a:r>
            <a:r>
              <a:rPr lang="ru-RU" sz="1800" b="1" dirty="0" smtClean="0"/>
              <a:t/>
            </a:r>
            <a:br>
              <a:rPr lang="ru-RU" sz="1800" b="1" dirty="0" smtClean="0"/>
            </a:br>
            <a:endParaRPr lang="ru-RU" sz="1800" b="1" dirty="0"/>
          </a:p>
        </p:txBody>
      </p:sp>
      <p:pic>
        <p:nvPicPr>
          <p:cNvPr id="4" name="Picture 2" descr="C:\Users\Kacidi\Desktop\Новая папка\1889_bi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1"/>
            <a:ext cx="624052" cy="555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3784012"/>
              </p:ext>
            </p:extLst>
          </p:nvPr>
        </p:nvGraphicFramePr>
        <p:xfrm>
          <a:off x="179512" y="1563638"/>
          <a:ext cx="5832648" cy="31942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60"/>
                <a:gridCol w="792088"/>
              </a:tblGrid>
              <a:tr h="651128"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Цель: развитие гражданского общества в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муниципальном образовании город-курорт Геленджик (тыс. рублей)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61907">
                <a:tc>
                  <a:txBody>
                    <a:bodyPr/>
                    <a:lstStyle/>
                    <a:p>
                      <a:pPr algn="ctr"/>
                      <a:endParaRPr lang="ru-RU" sz="14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Общий объем расходов по программе в 2022 году, в том числе: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594,0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82082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Поддержка социально ориентированных некоммерческих организаций в муниципальном образовании город-курорт Геленджик в виде предоставления субсидий на реализацию общественно полезных программ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49658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Изготовление листовок с социальной рекламой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8346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Организация и проведение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национальных праздников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90,0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491629"/>
            <a:ext cx="2952327" cy="1800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2" name="Picture 4" descr="Гражданское общество картинки - 61 фото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7" y="3291831"/>
            <a:ext cx="3059833" cy="1512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3445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11512"/>
            <a:ext cx="8229600" cy="864095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«Газификация муниципального образования город-курорт Геленджик» на 2020-2025 годы</a:t>
            </a:r>
            <a:r>
              <a:rPr lang="ru-RU" sz="1800" b="1" dirty="0" smtClean="0"/>
              <a:t/>
            </a:r>
            <a:br>
              <a:rPr lang="ru-RU" sz="1800" b="1" dirty="0" smtClean="0"/>
            </a:br>
            <a:endParaRPr lang="ru-RU" sz="1800" b="1" dirty="0"/>
          </a:p>
        </p:txBody>
      </p:sp>
      <p:pic>
        <p:nvPicPr>
          <p:cNvPr id="4" name="Picture 2" descr="C:\Users\Kacidi\Desktop\Новая папка\1889_bi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1"/>
            <a:ext cx="624052" cy="555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9834619"/>
              </p:ext>
            </p:extLst>
          </p:nvPr>
        </p:nvGraphicFramePr>
        <p:xfrm>
          <a:off x="179512" y="1275607"/>
          <a:ext cx="6696744" cy="37562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32648"/>
                <a:gridCol w="864096"/>
              </a:tblGrid>
              <a:tr h="648071"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Цель: повышение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уровня газификации населенных пунктов муниципального образования город-курорт Геленджик (тыс. рублей)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28992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Общий объем расходов по программе в 2022 году, в том числе: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16 878,4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257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Проектирование и строительство распределительного газопровода в с. Береговое</a:t>
                      </a:r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	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775,7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7606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Проектирование и строительство распределительного газопровода в </a:t>
                      </a:r>
                      <a:r>
                        <a:rPr lang="ru-RU" sz="1400" dirty="0" err="1" smtClean="0">
                          <a:effectLst/>
                          <a:latin typeface="Times New Roman"/>
                          <a:ea typeface="Times New Roman"/>
                        </a:rPr>
                        <a:t>с.Архипо-Осиповка</a:t>
                      </a: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, </a:t>
                      </a:r>
                      <a:r>
                        <a:rPr lang="ru-RU" sz="1400" dirty="0" err="1" smtClean="0">
                          <a:effectLst/>
                          <a:latin typeface="Times New Roman"/>
                          <a:ea typeface="Times New Roman"/>
                        </a:rPr>
                        <a:t>г.Геленджик</a:t>
                      </a: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. 2 этап, 5, 6 и 7 очереди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2 187,2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2578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Проектирование и строительство распределительного газопровода в </a:t>
                      </a:r>
                      <a:r>
                        <a:rPr lang="ru-RU" sz="1400" dirty="0" err="1" smtClean="0">
                          <a:effectLst/>
                          <a:latin typeface="Times New Roman"/>
                          <a:ea typeface="Times New Roman"/>
                        </a:rPr>
                        <a:t>х.Бетта</a:t>
                      </a:r>
                      <a:endParaRPr lang="ru-RU" sz="14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360,6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2578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Проектирование и строительство распределительного газопровода в </a:t>
                      </a:r>
                      <a:r>
                        <a:rPr lang="ru-RU" sz="1400" dirty="0" err="1" smtClean="0">
                          <a:effectLst/>
                          <a:latin typeface="Times New Roman"/>
                          <a:ea typeface="Times New Roman"/>
                        </a:rPr>
                        <a:t>хут.Широкая</a:t>
                      </a: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 Щель</a:t>
                      </a:r>
                      <a:endParaRPr lang="ru-RU" sz="14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9 111,0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2578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Проведение ремонтных работ, эксплуатация, техническое и аварийно-диспетчерское обслуживание газопроводов</a:t>
                      </a:r>
                      <a:endParaRPr lang="ru-RU" sz="14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4 443,9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275606"/>
            <a:ext cx="2088231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3" y="3147814"/>
            <a:ext cx="2088231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3689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575343586"/>
              </p:ext>
            </p:extLst>
          </p:nvPr>
        </p:nvGraphicFramePr>
        <p:xfrm>
          <a:off x="971600" y="267494"/>
          <a:ext cx="7488832" cy="5006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032627"/>
              </p:ext>
            </p:extLst>
          </p:nvPr>
        </p:nvGraphicFramePr>
        <p:xfrm>
          <a:off x="287053" y="1419622"/>
          <a:ext cx="3979167" cy="16457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6968"/>
                <a:gridCol w="931524"/>
                <a:gridCol w="1009151"/>
                <a:gridCol w="931524"/>
              </a:tblGrid>
              <a:tr h="397744">
                <a:tc>
                  <a:txBody>
                    <a:bodyPr/>
                    <a:lstStyle/>
                    <a:p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1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Плановые назначения</a:t>
                      </a:r>
                      <a:endParaRPr lang="ru-RU" sz="11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1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Фактическое исполнение</a:t>
                      </a:r>
                      <a:endParaRPr lang="ru-RU" sz="11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1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%</a:t>
                      </a:r>
                    </a:p>
                    <a:p>
                      <a:pPr algn="ctr"/>
                      <a:r>
                        <a:rPr kumimoji="0" lang="ru-RU" sz="11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исполнения</a:t>
                      </a:r>
                      <a:endParaRPr lang="ru-RU" sz="11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/>
                </a:tc>
              </a:tr>
              <a:tr h="266576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доходов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5 357 091,7</a:t>
                      </a:r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9 557 537,0</a:t>
                      </a:r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178,4</a:t>
                      </a:r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/>
                </a:tc>
              </a:tr>
              <a:tr h="560088">
                <a:tc>
                  <a:txBody>
                    <a:bodyPr/>
                    <a:lstStyle/>
                    <a:p>
                      <a:r>
                        <a:rPr kumimoji="0" lang="ru-RU" sz="11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Налоговые и неналоговые доходы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3 142 726,3</a:t>
                      </a:r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3 157 377,6</a:t>
                      </a:r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100,5</a:t>
                      </a:r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/>
                </a:tc>
              </a:tr>
              <a:tr h="397744">
                <a:tc>
                  <a:txBody>
                    <a:bodyPr/>
                    <a:lstStyle/>
                    <a:p>
                      <a:r>
                        <a:rPr kumimoji="0" lang="ru-RU" sz="11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Безвозмездные поступления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2 214 365,4</a:t>
                      </a:r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6 400 159,4</a:t>
                      </a:r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289,0</a:t>
                      </a:r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/>
                </a:tc>
              </a:tr>
            </a:tbl>
          </a:graphicData>
        </a:graphic>
      </p:graphicFrame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2252565844"/>
              </p:ext>
            </p:extLst>
          </p:nvPr>
        </p:nvGraphicFramePr>
        <p:xfrm>
          <a:off x="4499992" y="1491630"/>
          <a:ext cx="4392488" cy="9361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516919081"/>
              </p:ext>
            </p:extLst>
          </p:nvPr>
        </p:nvGraphicFramePr>
        <p:xfrm>
          <a:off x="4499992" y="2484768"/>
          <a:ext cx="4392488" cy="10230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1791775205"/>
              </p:ext>
            </p:extLst>
          </p:nvPr>
        </p:nvGraphicFramePr>
        <p:xfrm>
          <a:off x="4537002" y="3651870"/>
          <a:ext cx="4392488" cy="11521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572000" y="843558"/>
            <a:ext cx="3600400" cy="432048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исполнения к 2021 году</a:t>
            </a:r>
            <a:endParaRPr lang="ru-RU" sz="13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C:\Users\Kacidi\Desktop\Новая папка\1889_bi.gif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29"/>
            <a:ext cx="611560" cy="726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77386" y="843558"/>
            <a:ext cx="3960440" cy="43204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плановых назначений местного бюджета(тыс. руб.)</a:t>
            </a:r>
            <a:endParaRPr lang="ru-RU" sz="13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05780" y="3147814"/>
            <a:ext cx="3960440" cy="43204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плановых назначений консолидированного бюджета (тыс. руб.)</a:t>
            </a:r>
            <a:endParaRPr lang="ru-RU" sz="13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8756215"/>
              </p:ext>
            </p:extLst>
          </p:nvPr>
        </p:nvGraphicFramePr>
        <p:xfrm>
          <a:off x="299863" y="3723878"/>
          <a:ext cx="3972273" cy="12460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1777"/>
                <a:gridCol w="1008112"/>
                <a:gridCol w="1008112"/>
                <a:gridCol w="924272"/>
              </a:tblGrid>
              <a:tr h="30996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1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Плановые назначения</a:t>
                      </a:r>
                      <a:endParaRPr lang="ru-RU" sz="11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1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Фактическое исполнение</a:t>
                      </a:r>
                      <a:endParaRPr lang="ru-RU" sz="11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1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%</a:t>
                      </a:r>
                    </a:p>
                    <a:p>
                      <a:pPr algn="ctr"/>
                      <a:r>
                        <a:rPr kumimoji="0" lang="ru-RU" sz="11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исполнения</a:t>
                      </a:r>
                      <a:endParaRPr lang="ru-RU" sz="11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>
                    <a:solidFill>
                      <a:schemeClr val="accent2"/>
                    </a:solidFill>
                  </a:tcPr>
                </a:tc>
              </a:tr>
              <a:tr h="280722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год</a:t>
                      </a:r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9 972 422,2</a:t>
                      </a:r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10 084</a:t>
                      </a:r>
                      <a:r>
                        <a:rPr lang="ru-RU" sz="11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492,7</a:t>
                      </a:r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101,1</a:t>
                      </a:r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80722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7 031 136,0</a:t>
                      </a:r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7 557 446,0</a:t>
                      </a:r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107,5</a:t>
                      </a:r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80722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7 734 188,1</a:t>
                      </a:r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7 970 453,3</a:t>
                      </a:r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103,1</a:t>
                      </a:r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9748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11512"/>
            <a:ext cx="8229600" cy="864095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«Профилактика экстремизма и терроризма »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на 2020-2025годы</a:t>
            </a:r>
            <a:r>
              <a:rPr lang="ru-RU" sz="1800" b="1" dirty="0" smtClean="0"/>
              <a:t/>
            </a:r>
            <a:br>
              <a:rPr lang="ru-RU" sz="1800" b="1" dirty="0" smtClean="0"/>
            </a:br>
            <a:endParaRPr lang="ru-RU" sz="1800" b="1" dirty="0"/>
          </a:p>
        </p:txBody>
      </p:sp>
      <p:pic>
        <p:nvPicPr>
          <p:cNvPr id="4" name="Picture 2" descr="C:\Users\Kacidi\Desktop\Новая папка\1889_bi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1"/>
            <a:ext cx="624052" cy="555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4264591"/>
              </p:ext>
            </p:extLst>
          </p:nvPr>
        </p:nvGraphicFramePr>
        <p:xfrm>
          <a:off x="107504" y="1388338"/>
          <a:ext cx="6552728" cy="30556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16624"/>
                <a:gridCol w="936104"/>
              </a:tblGrid>
              <a:tr h="1327428">
                <a:tc gridSpan="2">
                  <a:txBody>
                    <a:bodyPr/>
                    <a:lstStyle/>
                    <a:p>
                      <a:pPr algn="ctr"/>
                      <a:endParaRPr lang="ru-RU" sz="16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Цель: участие в профилактике терроризма и экстремизма,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а также в минимизации и(или) ликвидации последствий проявления терроризма и экстремизма в границах муниципального образования город-курорт Геленджик (тыс. рублей)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Общий объем расходов по программе в 2022 году, в том числе:</a:t>
                      </a:r>
                    </a:p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28 884,3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63663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Выполнение антитеррористических мероприятий по повышению инженерно-технической защищенности социально значимых объектов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28 858,3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600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Изготовление и распространение тематической печатной продукции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26,0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419622"/>
            <a:ext cx="2304256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003799"/>
            <a:ext cx="2304256" cy="1440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281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1470"/>
            <a:ext cx="8999983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12663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05887615"/>
              </p:ext>
            </p:extLst>
          </p:nvPr>
        </p:nvGraphicFramePr>
        <p:xfrm>
          <a:off x="1115616" y="123478"/>
          <a:ext cx="7632848" cy="628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2" descr="C:\Users\Kacidi\Desktop\Новая папка\1889_bi.g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29"/>
            <a:ext cx="755576" cy="897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class-tour.com/wp-content/uploads/4/1/e/41e971f7b255e4c84f1d288790f4d34f.jpe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59582"/>
            <a:ext cx="2736303" cy="1836905"/>
          </a:xfrm>
          <a:prstGeom prst="rect">
            <a:avLst/>
          </a:prstGeom>
          <a:ex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3212945030"/>
              </p:ext>
            </p:extLst>
          </p:nvPr>
        </p:nvGraphicFramePr>
        <p:xfrm>
          <a:off x="2740703" y="1487302"/>
          <a:ext cx="6254881" cy="2952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3347864" y="1059582"/>
            <a:ext cx="5040560" cy="27872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 в разрезе доходных источников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835696" y="3435846"/>
            <a:ext cx="576064" cy="288032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99591" y="3435846"/>
            <a:ext cx="576064" cy="28803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7596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Kacidi\Desktop\Новая папка\1889_bi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29"/>
            <a:ext cx="755576" cy="897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411574299"/>
              </p:ext>
            </p:extLst>
          </p:nvPr>
        </p:nvGraphicFramePr>
        <p:xfrm>
          <a:off x="1547664" y="1059582"/>
          <a:ext cx="6377940" cy="3779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043608" y="196129"/>
            <a:ext cx="7560840" cy="50405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доходов местного бюджета муниципального образования город-курорт Геленджик в 2022 году (тыс. руб.)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65419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Kacidi\Desktop\Новая папка\1889_bi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29"/>
            <a:ext cx="755576" cy="897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971600" y="123479"/>
            <a:ext cx="7848872" cy="64807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 исполнения доходной части бюджета города-курорта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Геленджика в сравнении с прошлым годом (тыс. руб.)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s://rus-camper.ru/wp-content/uploads/d/2/1/d212f210c4080147591eecabcc60da4e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7356" y="1059582"/>
            <a:ext cx="2474009" cy="3528392"/>
          </a:xfrm>
          <a:prstGeom prst="rect">
            <a:avLst/>
          </a:prstGeom>
          <a:ex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1569975348"/>
              </p:ext>
            </p:extLst>
          </p:nvPr>
        </p:nvGraphicFramePr>
        <p:xfrm>
          <a:off x="107504" y="1143534"/>
          <a:ext cx="6096000" cy="34001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3275856" y="4610638"/>
            <a:ext cx="529208" cy="2880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067944" y="4618082"/>
            <a:ext cx="529208" cy="2880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414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Kacidi\Desktop\Новая папка\1889_bi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29"/>
            <a:ext cx="755576" cy="897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71600" y="123478"/>
            <a:ext cx="7920880" cy="64807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поступления доходов в бюджет муниципального образования город-курорт Геленджик (тыс. руб.)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959454835"/>
              </p:ext>
            </p:extLst>
          </p:nvPr>
        </p:nvGraphicFramePr>
        <p:xfrm>
          <a:off x="971600" y="987574"/>
          <a:ext cx="7920880" cy="36724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13187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800" dirty="0">
                <a:solidFill>
                  <a:srgbClr val="4E3B30"/>
                </a:solidFill>
              </a:rPr>
              <a:t>Показатели исполнения расходной части бюджета за 2022 год (тыс. рублей)</a:t>
            </a:r>
            <a:br>
              <a:rPr lang="ru-RU" sz="1800" dirty="0">
                <a:solidFill>
                  <a:srgbClr val="4E3B30"/>
                </a:solidFill>
              </a:rPr>
            </a:br>
            <a:r>
              <a:rPr lang="ru-RU" sz="1800" dirty="0">
                <a:solidFill>
                  <a:srgbClr val="4E3B30"/>
                </a:solidFill>
              </a:rPr>
              <a:t>Расходы всего – 9 900 </a:t>
            </a:r>
            <a:r>
              <a:rPr lang="ru-RU" sz="1800" dirty="0" smtClean="0">
                <a:solidFill>
                  <a:srgbClr val="4E3B30"/>
                </a:solidFill>
              </a:rPr>
              <a:t>900,2 (98,5% исполнения годового плана)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9601229"/>
              </p:ext>
            </p:extLst>
          </p:nvPr>
        </p:nvGraphicFramePr>
        <p:xfrm>
          <a:off x="304800" y="1165225"/>
          <a:ext cx="8686800" cy="3395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905315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/>
              <a:t>2021 год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ru-RU" dirty="0" smtClean="0"/>
              <a:t>2022 год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/>
        <p:txBody>
          <a:bodyPr>
            <a:normAutofit lnSpcReduction="10000"/>
          </a:bodyPr>
          <a:lstStyle/>
          <a:p>
            <a:pPr lvl="0">
              <a:buClr>
                <a:srgbClr val="F0A22E"/>
              </a:buClr>
            </a:pPr>
            <a:r>
              <a:rPr lang="ru-RU" sz="1200" dirty="0" smtClean="0">
                <a:solidFill>
                  <a:srgbClr val="4E3B30"/>
                </a:solidFill>
                <a:latin typeface="Times New Roman"/>
                <a:ea typeface="Calibri"/>
              </a:rPr>
              <a:t>Расходы </a:t>
            </a:r>
            <a:r>
              <a:rPr lang="ru-RU" sz="1200" dirty="0">
                <a:solidFill>
                  <a:srgbClr val="4E3B30"/>
                </a:solidFill>
                <a:latin typeface="Times New Roman"/>
                <a:ea typeface="Calibri"/>
              </a:rPr>
              <a:t>на выплаты персоналу в целях обеспечения выполнения функций </a:t>
            </a:r>
            <a:r>
              <a:rPr lang="ru-RU" sz="1200" dirty="0" smtClean="0">
                <a:solidFill>
                  <a:srgbClr val="4E3B30"/>
                </a:solidFill>
                <a:latin typeface="Times New Roman"/>
                <a:ea typeface="Calibri"/>
              </a:rPr>
              <a:t>государственными </a:t>
            </a:r>
            <a:r>
              <a:rPr lang="ru-RU" sz="1200" dirty="0">
                <a:solidFill>
                  <a:srgbClr val="4E3B30"/>
                </a:solidFill>
                <a:latin typeface="Times New Roman"/>
                <a:ea typeface="Calibri"/>
              </a:rPr>
              <a:t>(муниципальными) органами, казенными учреждениями, органами </a:t>
            </a:r>
            <a:r>
              <a:rPr lang="ru-RU" sz="1200" dirty="0" smtClean="0">
                <a:solidFill>
                  <a:srgbClr val="4E3B30"/>
                </a:solidFill>
                <a:latin typeface="Times New Roman"/>
                <a:ea typeface="Calibri"/>
              </a:rPr>
              <a:t>управления </a:t>
            </a:r>
            <a:r>
              <a:rPr lang="ru-RU" sz="1200" dirty="0">
                <a:solidFill>
                  <a:srgbClr val="4E3B30"/>
                </a:solidFill>
                <a:latin typeface="Times New Roman"/>
                <a:ea typeface="Calibri"/>
              </a:rPr>
              <a:t>государственными внебюджетными </a:t>
            </a:r>
            <a:r>
              <a:rPr lang="ru-RU" sz="1200" dirty="0" smtClean="0">
                <a:solidFill>
                  <a:srgbClr val="4E3B30"/>
                </a:solidFill>
                <a:latin typeface="Times New Roman"/>
                <a:ea typeface="Calibri"/>
              </a:rPr>
              <a:t>фондами – </a:t>
            </a:r>
            <a:r>
              <a:rPr lang="ru-RU" sz="1200" dirty="0" smtClean="0">
                <a:solidFill>
                  <a:srgbClr val="4E3B30"/>
                </a:solidFill>
                <a:latin typeface="Times New Roman"/>
                <a:ea typeface="Times New Roman"/>
              </a:rPr>
              <a:t>477 411,2</a:t>
            </a:r>
            <a:endParaRPr lang="ru-RU" sz="1200" dirty="0">
              <a:solidFill>
                <a:srgbClr val="4E3B30"/>
              </a:solidFill>
              <a:latin typeface="Times New Roman"/>
              <a:ea typeface="Times New Roman"/>
            </a:endParaRPr>
          </a:p>
          <a:p>
            <a:pPr lvl="0">
              <a:buClr>
                <a:srgbClr val="F0A22E"/>
              </a:buClr>
            </a:pPr>
            <a:r>
              <a:rPr lang="ru-RU" sz="1200" dirty="0" smtClean="0">
                <a:solidFill>
                  <a:srgbClr val="4E3B30"/>
                </a:solidFill>
                <a:latin typeface="Times New Roman"/>
                <a:ea typeface="Calibri"/>
              </a:rPr>
              <a:t>Закупка </a:t>
            </a:r>
            <a:r>
              <a:rPr lang="ru-RU" sz="1200" dirty="0">
                <a:solidFill>
                  <a:srgbClr val="4E3B30"/>
                </a:solidFill>
                <a:latin typeface="Times New Roman"/>
                <a:ea typeface="Calibri"/>
              </a:rPr>
              <a:t>товаров, работ и услуг для обеспечения государственных (муниципальных) нужд </a:t>
            </a:r>
            <a:r>
              <a:rPr lang="ru-RU" sz="1200" dirty="0" smtClean="0">
                <a:solidFill>
                  <a:srgbClr val="4E3B30"/>
                </a:solidFill>
                <a:latin typeface="Times New Roman"/>
                <a:ea typeface="Calibri"/>
              </a:rPr>
              <a:t>– </a:t>
            </a:r>
            <a:r>
              <a:rPr lang="ru-RU" sz="1200" dirty="0" smtClean="0">
                <a:solidFill>
                  <a:srgbClr val="4E3B30"/>
                </a:solidFill>
                <a:latin typeface="Times New Roman"/>
                <a:ea typeface="Times New Roman"/>
              </a:rPr>
              <a:t>974 169,0</a:t>
            </a:r>
          </a:p>
          <a:p>
            <a:pPr lvl="0">
              <a:buClr>
                <a:srgbClr val="F0A22E"/>
              </a:buClr>
            </a:pPr>
            <a:r>
              <a:rPr lang="ru-RU" sz="1200" dirty="0">
                <a:solidFill>
                  <a:srgbClr val="4E3B30"/>
                </a:solidFill>
                <a:latin typeface="Times New Roman"/>
              </a:rPr>
              <a:t>Социальное обеспечение и иные выплаты </a:t>
            </a:r>
            <a:r>
              <a:rPr lang="ru-RU" sz="1200" dirty="0" smtClean="0">
                <a:solidFill>
                  <a:srgbClr val="4E3B30"/>
                </a:solidFill>
                <a:latin typeface="Times New Roman"/>
              </a:rPr>
              <a:t>населению –           97 173,8</a:t>
            </a:r>
            <a:endParaRPr lang="ru-RU" sz="1200" dirty="0">
              <a:solidFill>
                <a:srgbClr val="4E3B30"/>
              </a:solidFill>
              <a:latin typeface="Times New Roman"/>
              <a:ea typeface="Times New Roman"/>
            </a:endParaRPr>
          </a:p>
          <a:p>
            <a:pPr lvl="0">
              <a:buClr>
                <a:srgbClr val="F0A22E"/>
              </a:buClr>
            </a:pPr>
            <a:r>
              <a:rPr lang="ru-RU" sz="1200" dirty="0" smtClean="0">
                <a:solidFill>
                  <a:srgbClr val="4E3B30"/>
                </a:solidFill>
                <a:latin typeface="Times New Roman"/>
                <a:ea typeface="Calibri"/>
              </a:rPr>
              <a:t>Капитальные </a:t>
            </a:r>
            <a:r>
              <a:rPr lang="ru-RU" sz="1200" dirty="0">
                <a:solidFill>
                  <a:srgbClr val="4E3B30"/>
                </a:solidFill>
                <a:latin typeface="Times New Roman"/>
                <a:ea typeface="Calibri"/>
              </a:rPr>
              <a:t>вложения в объекты государственной (муниципальной) собственности </a:t>
            </a:r>
            <a:r>
              <a:rPr lang="ru-RU" sz="1200" dirty="0" smtClean="0">
                <a:solidFill>
                  <a:srgbClr val="4E3B30"/>
                </a:solidFill>
                <a:latin typeface="Times New Roman"/>
                <a:ea typeface="Calibri"/>
              </a:rPr>
              <a:t>– </a:t>
            </a:r>
            <a:r>
              <a:rPr lang="ru-RU" sz="1200" dirty="0" smtClean="0">
                <a:solidFill>
                  <a:srgbClr val="4E3B30"/>
                </a:solidFill>
                <a:latin typeface="Times New Roman"/>
                <a:ea typeface="Times New Roman"/>
              </a:rPr>
              <a:t>212 270,4</a:t>
            </a:r>
            <a:endParaRPr lang="ru-RU" sz="1200" dirty="0">
              <a:solidFill>
                <a:srgbClr val="4E3B30"/>
              </a:solidFill>
              <a:latin typeface="Times New Roman"/>
              <a:ea typeface="Times New Roman"/>
            </a:endParaRPr>
          </a:p>
          <a:p>
            <a:pPr lvl="0">
              <a:buClr>
                <a:srgbClr val="F0A22E"/>
              </a:buClr>
            </a:pPr>
            <a:r>
              <a:rPr lang="ru-RU" sz="1200" dirty="0">
                <a:solidFill>
                  <a:srgbClr val="4E3B30"/>
                </a:solidFill>
                <a:latin typeface="Times New Roman"/>
                <a:ea typeface="Calibri"/>
              </a:rPr>
              <a:t>Предоставление субсидий бюджетным, автономным учреждениям и иным некоммерческим организациям </a:t>
            </a:r>
            <a:r>
              <a:rPr lang="ru-RU" sz="1200" dirty="0" smtClean="0">
                <a:solidFill>
                  <a:srgbClr val="4E3B30"/>
                </a:solidFill>
                <a:latin typeface="Times New Roman"/>
                <a:ea typeface="Calibri"/>
              </a:rPr>
              <a:t>-             2 219 411,3</a:t>
            </a:r>
            <a:endParaRPr lang="ru-RU" sz="1200" dirty="0">
              <a:solidFill>
                <a:srgbClr val="4E3B30"/>
              </a:solidFill>
              <a:latin typeface="Times New Roman"/>
              <a:ea typeface="Times New Roman"/>
            </a:endParaRPr>
          </a:p>
          <a:p>
            <a:pPr lvl="0">
              <a:buClr>
                <a:srgbClr val="F0A22E"/>
              </a:buClr>
            </a:pPr>
            <a:r>
              <a:rPr lang="ru-RU" sz="1200" dirty="0" smtClean="0">
                <a:solidFill>
                  <a:srgbClr val="4E3B30"/>
                </a:solidFill>
                <a:latin typeface="Times New Roman"/>
              </a:rPr>
              <a:t>Иные </a:t>
            </a:r>
            <a:r>
              <a:rPr lang="ru-RU" sz="1200" dirty="0">
                <a:solidFill>
                  <a:srgbClr val="4E3B30"/>
                </a:solidFill>
                <a:latin typeface="Times New Roman"/>
              </a:rPr>
              <a:t>бюджетные </a:t>
            </a:r>
            <a:r>
              <a:rPr lang="ru-RU" sz="1200" dirty="0" smtClean="0">
                <a:solidFill>
                  <a:srgbClr val="4E3B30"/>
                </a:solidFill>
                <a:latin typeface="Times New Roman"/>
              </a:rPr>
              <a:t>ассигнования – 75 992,8</a:t>
            </a:r>
            <a:endParaRPr lang="ru-RU" sz="1200" dirty="0">
              <a:solidFill>
                <a:srgbClr val="4E3B30"/>
              </a:solidFill>
            </a:endParaRPr>
          </a:p>
          <a:p>
            <a:pPr lvl="0">
              <a:buClr>
                <a:srgbClr val="F0A22E"/>
              </a:buClr>
            </a:pPr>
            <a:endParaRPr lang="ru-RU" sz="1200" dirty="0">
              <a:solidFill>
                <a:srgbClr val="4E3B30"/>
              </a:solidFill>
            </a:endParaRPr>
          </a:p>
          <a:p>
            <a:endParaRPr lang="ru-RU" sz="1200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8730" y="987029"/>
            <a:ext cx="4288536" cy="3168898"/>
          </a:xfrm>
        </p:spPr>
        <p:txBody>
          <a:bodyPr>
            <a:noAutofit/>
          </a:bodyPr>
          <a:lstStyle/>
          <a:p>
            <a:r>
              <a:rPr lang="ru-RU" sz="1200" dirty="0">
                <a:latin typeface="Times New Roman"/>
                <a:ea typeface="Calibri"/>
              </a:rPr>
              <a:t>Расходы на выплаты персоналу в целях обеспечения выполнения функций государственными (муниципальными) органами, казенными учреждениями, </a:t>
            </a:r>
            <a:r>
              <a:rPr lang="ru-RU" sz="1100" dirty="0">
                <a:latin typeface="Times New Roman"/>
                <a:ea typeface="Calibri"/>
              </a:rPr>
              <a:t>органами управления </a:t>
            </a:r>
            <a:r>
              <a:rPr lang="ru-RU" sz="1100" dirty="0" smtClean="0">
                <a:latin typeface="Times New Roman"/>
                <a:ea typeface="Calibri"/>
              </a:rPr>
              <a:t>государственными внебюджетными </a:t>
            </a:r>
            <a:r>
              <a:rPr lang="ru-RU" sz="1200" dirty="0">
                <a:latin typeface="Times New Roman"/>
                <a:ea typeface="Calibri"/>
              </a:rPr>
              <a:t>фондами - </a:t>
            </a:r>
            <a:r>
              <a:rPr lang="ru-RU" sz="1200" dirty="0">
                <a:latin typeface="Times New Roman"/>
                <a:ea typeface="Times New Roman"/>
              </a:rPr>
              <a:t>551 </a:t>
            </a:r>
            <a:r>
              <a:rPr lang="ru-RU" sz="1200" dirty="0" smtClean="0">
                <a:latin typeface="Times New Roman"/>
                <a:ea typeface="Times New Roman"/>
              </a:rPr>
              <a:t>126,2</a:t>
            </a:r>
          </a:p>
          <a:p>
            <a:r>
              <a:rPr lang="ru-RU" sz="1200" dirty="0">
                <a:latin typeface="Times New Roman"/>
                <a:ea typeface="Calibri"/>
              </a:rPr>
              <a:t>Закупка товаров, работ и услуг для обеспечения государственных (муниципальных) </a:t>
            </a:r>
            <a:r>
              <a:rPr lang="ru-RU" sz="1200" dirty="0" smtClean="0">
                <a:latin typeface="Times New Roman"/>
                <a:ea typeface="Calibri"/>
              </a:rPr>
              <a:t>нужд - </a:t>
            </a:r>
            <a:r>
              <a:rPr lang="ru-RU" sz="1200" dirty="0">
                <a:latin typeface="Times New Roman"/>
                <a:ea typeface="Times New Roman"/>
              </a:rPr>
              <a:t>1 692 </a:t>
            </a:r>
            <a:r>
              <a:rPr lang="ru-RU" sz="1200" dirty="0" smtClean="0">
                <a:latin typeface="Times New Roman"/>
                <a:ea typeface="Times New Roman"/>
              </a:rPr>
              <a:t>438,8</a:t>
            </a:r>
          </a:p>
          <a:p>
            <a:pPr lvl="0">
              <a:buClr>
                <a:srgbClr val="F0A22E"/>
              </a:buClr>
            </a:pPr>
            <a:r>
              <a:rPr lang="ru-RU" sz="1200" dirty="0">
                <a:solidFill>
                  <a:srgbClr val="4E3B30"/>
                </a:solidFill>
                <a:latin typeface="Times New Roman"/>
              </a:rPr>
              <a:t>Социальное обеспечение и иные выплаты населению – 137 </a:t>
            </a:r>
            <a:r>
              <a:rPr lang="ru-RU" sz="1200" dirty="0" smtClean="0">
                <a:solidFill>
                  <a:srgbClr val="4E3B30"/>
                </a:solidFill>
                <a:latin typeface="Times New Roman"/>
              </a:rPr>
              <a:t>477,5</a:t>
            </a:r>
            <a:endParaRPr lang="ru-RU" sz="1200" dirty="0" smtClean="0">
              <a:latin typeface="Times New Roman"/>
              <a:ea typeface="Times New Roman"/>
            </a:endParaRPr>
          </a:p>
          <a:p>
            <a:r>
              <a:rPr lang="ru-RU" sz="1200" dirty="0" smtClean="0">
                <a:latin typeface="Times New Roman"/>
                <a:ea typeface="Calibri"/>
              </a:rPr>
              <a:t>Капитальные </a:t>
            </a:r>
            <a:r>
              <a:rPr lang="ru-RU" sz="1200" dirty="0">
                <a:latin typeface="Times New Roman"/>
                <a:ea typeface="Calibri"/>
              </a:rPr>
              <a:t>вложения в объекты государственной (муниципальной) </a:t>
            </a:r>
            <a:r>
              <a:rPr lang="ru-RU" sz="1200" dirty="0" smtClean="0">
                <a:latin typeface="Times New Roman"/>
                <a:ea typeface="Calibri"/>
              </a:rPr>
              <a:t>собственности - </a:t>
            </a:r>
            <a:r>
              <a:rPr lang="ru-RU" sz="1200" dirty="0">
                <a:latin typeface="Times New Roman"/>
                <a:ea typeface="Times New Roman"/>
              </a:rPr>
              <a:t>431 </a:t>
            </a:r>
            <a:r>
              <a:rPr lang="ru-RU" sz="1200" dirty="0" smtClean="0">
                <a:latin typeface="Times New Roman"/>
                <a:ea typeface="Times New Roman"/>
              </a:rPr>
              <a:t>053,0</a:t>
            </a:r>
          </a:p>
          <a:p>
            <a:r>
              <a:rPr lang="ru-RU" sz="1200" dirty="0">
                <a:latin typeface="Times New Roman"/>
                <a:ea typeface="Calibri"/>
              </a:rPr>
              <a:t>Предоставление субсидий бюджетным, автономным учреждениям </a:t>
            </a:r>
            <a:r>
              <a:rPr lang="ru-RU" sz="1200" dirty="0" smtClean="0">
                <a:latin typeface="Times New Roman"/>
                <a:ea typeface="Calibri"/>
              </a:rPr>
              <a:t>и иным некоммерческим организациям -    </a:t>
            </a:r>
            <a:r>
              <a:rPr lang="ru-RU" sz="1200" dirty="0" smtClean="0">
                <a:latin typeface="Times New Roman"/>
                <a:ea typeface="Times New Roman"/>
              </a:rPr>
              <a:t>2 </a:t>
            </a:r>
            <a:r>
              <a:rPr lang="ru-RU" sz="1200" dirty="0">
                <a:latin typeface="Times New Roman"/>
                <a:ea typeface="Times New Roman"/>
              </a:rPr>
              <a:t>604 </a:t>
            </a:r>
            <a:r>
              <a:rPr lang="ru-RU" sz="1200" dirty="0" smtClean="0">
                <a:latin typeface="Times New Roman"/>
                <a:ea typeface="Times New Roman"/>
              </a:rPr>
              <a:t>013,2</a:t>
            </a:r>
          </a:p>
          <a:p>
            <a:r>
              <a:rPr lang="ru-RU" sz="1200" dirty="0" smtClean="0">
                <a:latin typeface="Times New Roman"/>
              </a:rPr>
              <a:t>Иные бюджетные ассигнования - 4 484 791,5</a:t>
            </a:r>
            <a:endParaRPr lang="ru-RU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1187624" y="267494"/>
            <a:ext cx="7762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Основные направления расходов бюджета (тыс. рублей)</a:t>
            </a:r>
          </a:p>
        </p:txBody>
      </p:sp>
    </p:spTree>
    <p:extLst>
      <p:ext uri="{BB962C8B-B14F-4D97-AF65-F5344CB8AC3E}">
        <p14:creationId xmlns:p14="http://schemas.microsoft.com/office/powerpoint/2010/main" val="593618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10996</TotalTime>
  <Words>2906</Words>
  <Application>Microsoft Office PowerPoint</Application>
  <PresentationFormat>Экран (16:9)</PresentationFormat>
  <Paragraphs>474</Paragraphs>
  <Slides>31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Показатели исполнения расходной части бюджета за 2022 год (тыс. рублей) Расходы всего – 9 900 900,2 (98,5% исполнения годового плана)</vt:lpstr>
      <vt:lpstr>Презентация PowerPoint</vt:lpstr>
      <vt:lpstr> </vt:lpstr>
      <vt:lpstr>Муниципальные программы (тыс. рублей)</vt:lpstr>
      <vt:lpstr>Презентация PowerPoint</vt:lpstr>
      <vt:lpstr> Муниципальная программа  «Развитие местного самоуправления» на 2020-2025 годы </vt:lpstr>
      <vt:lpstr>Презентация PowerPoint</vt:lpstr>
      <vt:lpstr>Муниципальная программа  «Реализация молодежной политики»  на 2020-2025 годы </vt:lpstr>
      <vt:lpstr>Презентация PowerPoint</vt:lpstr>
      <vt:lpstr>Муниципальная программа «Развитие культуры»  на 2020-2025 годы Цель: развитие и реализация культурного и духовного потенциала каждой личности (</vt:lpstr>
      <vt:lpstr> Муниципальная программа  «Развитие физической культуры и спорта»  на 2020-2025 годы </vt:lpstr>
      <vt:lpstr>Муниципальная программа  «Развитие  жилищно-коммунального хозяйства» на 2020-2025 годы Цель: обеспечение благоприятной окружающей среды и экологической безопасности на территории Геленджика </vt:lpstr>
      <vt:lpstr>Муниципальная программа  «Дети Геленджика»  на 2020-2025 годы </vt:lpstr>
      <vt:lpstr> Муниципальная программа  «Социальная поддержка граждан» на 2020-2025 годы </vt:lpstr>
      <vt:lpstr> Муниципальная программа  «Экономическое развитие» на 2020-2025 годы </vt:lpstr>
      <vt:lpstr>Муниципальная программа «Комплексное и устойчивое развитие в сфере строительства и архитектуры»  на 2020-2025 годы</vt:lpstr>
      <vt:lpstr>Презентация PowerPoint</vt:lpstr>
      <vt:lpstr> Муниципальная программа  «Информатизация органов местного  самоуправления» на 2020-2025 годы </vt:lpstr>
      <vt:lpstr> Муниципальная программа  «Поддержка казачьих обществ» на 2020-2025 годы </vt:lpstr>
      <vt:lpstr>Муниципальная программа  «Обеспечение безопасности населения»  на 2020-2025 годы </vt:lpstr>
      <vt:lpstr> Муниципальная программа   «Развитие гражданского общества на территории МО город-курорт Геленджик»  на 2020-2025 годы </vt:lpstr>
      <vt:lpstr> Муниципальная программа  «Газификация муниципального образования город-курорт Геленджик» на 2020-2025 годы </vt:lpstr>
      <vt:lpstr> Муниципальная программа  «Профилактика экстремизма и терроризма » на 2020-2025годы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БЮДЖЕТ ДЛЯ ГРАЖДАН</dc:title>
  <dc:creator>Kacidi</dc:creator>
  <cp:lastModifiedBy>admin</cp:lastModifiedBy>
  <cp:revision>624</cp:revision>
  <cp:lastPrinted>2023-04-07T12:19:43Z</cp:lastPrinted>
  <dcterms:created xsi:type="dcterms:W3CDTF">2018-05-19T08:53:54Z</dcterms:created>
  <dcterms:modified xsi:type="dcterms:W3CDTF">2023-04-18T07:52:34Z</dcterms:modified>
</cp:coreProperties>
</file>