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70" r:id="rId2"/>
    <p:sldId id="371" r:id="rId3"/>
    <p:sldId id="372" r:id="rId4"/>
    <p:sldId id="373" r:id="rId5"/>
    <p:sldId id="374" r:id="rId6"/>
    <p:sldId id="375" r:id="rId7"/>
    <p:sldId id="376" r:id="rId8"/>
    <p:sldId id="368" r:id="rId9"/>
    <p:sldId id="359" r:id="rId10"/>
    <p:sldId id="362" r:id="rId11"/>
    <p:sldId id="378" r:id="rId12"/>
    <p:sldId id="365" r:id="rId13"/>
    <p:sldId id="346" r:id="rId14"/>
    <p:sldId id="366" r:id="rId15"/>
    <p:sldId id="339" r:id="rId16"/>
    <p:sldId id="363" r:id="rId17"/>
    <p:sldId id="338" r:id="rId18"/>
    <p:sldId id="342" r:id="rId19"/>
    <p:sldId id="343" r:id="rId20"/>
    <p:sldId id="340" r:id="rId21"/>
    <p:sldId id="349" r:id="rId22"/>
    <p:sldId id="348" r:id="rId23"/>
    <p:sldId id="341" r:id="rId24"/>
    <p:sldId id="369" r:id="rId25"/>
    <p:sldId id="347" r:id="rId26"/>
    <p:sldId id="352" r:id="rId27"/>
    <p:sldId id="351" r:id="rId28"/>
    <p:sldId id="350" r:id="rId29"/>
    <p:sldId id="354" r:id="rId30"/>
    <p:sldId id="353" r:id="rId31"/>
    <p:sldId id="377" r:id="rId32"/>
  </p:sldIdLst>
  <p:sldSz cx="9144000" cy="5143500" type="screen16x9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29" autoAdjust="0"/>
  </p:normalViewPr>
  <p:slideViewPr>
    <p:cSldViewPr>
      <p:cViewPr varScale="1">
        <p:scale>
          <a:sx n="148" d="100"/>
          <a:sy n="148" d="100"/>
        </p:scale>
        <p:origin x="-74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un\FINiK\&#1054;&#1054;&#1060;&#1080;&#1044;&#1041;\&#1052;&#1072;&#1088;&#1082;&#1086;&#1089;&#1103;&#1085;\&#1054;&#1058;&#1063;&#1045;&#1058;&#1067;%20&#1054;&#1050;&#1057;&#1040;&#1053;&#1067;\2022&#1075;\11)&#1040;&#1085;&#1072;&#1083;&#1080;&#1079;%20&#1080;&#1089;&#1087;&#1086;&#1083;&#1085;&#1077;&#1085;&#1080;&#1103;%20&#1075;&#1086;&#1088;.%20&#1073;&#1102;&#1076;.%20-%201%20&#1095;&#1080;&#1089;&#1083;&#1072;%20(&#1077;&#1078;&#1077;&#1082;&#1074;.)\&#1044;&#1080;&#1072;&#1075;&#1088;&#1072;&#1084;&#1084;&#1072;%20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604356011698699E-2"/>
          <c:y val="7.3125016882890456E-2"/>
          <c:w val="0.87628003714382241"/>
          <c:h val="0.784523430097805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117.3</c:v>
                </c:pt>
                <c:pt idx="1">
                  <c:v>115.9</c:v>
                </c:pt>
                <c:pt idx="2">
                  <c:v>114.6</c:v>
                </c:pt>
                <c:pt idx="3">
                  <c:v>116.2</c:v>
                </c:pt>
                <c:pt idx="4">
                  <c:v>117.3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918016"/>
        <c:axId val="105607936"/>
        <c:axId val="0"/>
      </c:bar3DChart>
      <c:catAx>
        <c:axId val="10491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607936"/>
        <c:crosses val="autoZero"/>
        <c:auto val="1"/>
        <c:lblAlgn val="ctr"/>
        <c:lblOffset val="100"/>
        <c:noMultiLvlLbl val="0"/>
      </c:catAx>
      <c:valAx>
        <c:axId val="105607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91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4192749343832"/>
          <c:y val="3.7351271354927662E-2"/>
          <c:w val="0.55289058398950131"/>
          <c:h val="0.91782720301915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2022</c:v>
                </c:pt>
              </c:strCache>
            </c:strRef>
          </c:tx>
          <c:invertIfNegative val="0"/>
          <c:dLbls>
            <c:dLbl>
              <c:idx val="10"/>
              <c:layout>
                <c:manualLayout>
                  <c:x val="0"/>
                  <c:y val="1.4940508541971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  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    </c:v>
                </c:pt>
                <c:pt idx="7">
                  <c:v>Налоги на имущество/землю       </c:v>
                </c:pt>
                <c:pt idx="8">
                  <c:v>Налоги на совокупный доход      </c:v>
                </c:pt>
                <c:pt idx="9">
                  <c:v>Налог на прибыль организаций      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327345</c:v>
                </c:pt>
                <c:pt idx="1">
                  <c:v>25830.7</c:v>
                </c:pt>
                <c:pt idx="2">
                  <c:v>24481.4</c:v>
                </c:pt>
                <c:pt idx="3">
                  <c:v>516696.4</c:v>
                </c:pt>
                <c:pt idx="4">
                  <c:v>82411.5</c:v>
                </c:pt>
                <c:pt idx="5">
                  <c:v>33185.800000000003</c:v>
                </c:pt>
                <c:pt idx="6">
                  <c:v>475677.1</c:v>
                </c:pt>
                <c:pt idx="7">
                  <c:v>468751.5</c:v>
                </c:pt>
                <c:pt idx="8">
                  <c:v>494998.7</c:v>
                </c:pt>
                <c:pt idx="9">
                  <c:v>32157.1</c:v>
                </c:pt>
                <c:pt idx="10">
                  <c:v>675842.4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083333333333334E-2"/>
                  <c:y val="-2.6145889948449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  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    </c:v>
                </c:pt>
                <c:pt idx="7">
                  <c:v>Налоги на имущество/землю       </c:v>
                </c:pt>
                <c:pt idx="8">
                  <c:v>Налоги на совокупный доход      </c:v>
                </c:pt>
                <c:pt idx="9">
                  <c:v>Налог на прибыль организаций      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744793.2</c:v>
                </c:pt>
                <c:pt idx="1">
                  <c:v>26338.7</c:v>
                </c:pt>
                <c:pt idx="2">
                  <c:v>39848.800000000003</c:v>
                </c:pt>
                <c:pt idx="3">
                  <c:v>28087.7</c:v>
                </c:pt>
                <c:pt idx="4">
                  <c:v>28280.2</c:v>
                </c:pt>
                <c:pt idx="5">
                  <c:v>32756.9</c:v>
                </c:pt>
                <c:pt idx="6">
                  <c:v>603700</c:v>
                </c:pt>
                <c:pt idx="7">
                  <c:v>537355.19999999995</c:v>
                </c:pt>
                <c:pt idx="8">
                  <c:v>432639</c:v>
                </c:pt>
                <c:pt idx="9">
                  <c:v>29372.1</c:v>
                </c:pt>
                <c:pt idx="10">
                  <c:v>653176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  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    </c:v>
                </c:pt>
                <c:pt idx="7">
                  <c:v>Налоги на имущество/землю       </c:v>
                </c:pt>
                <c:pt idx="8">
                  <c:v>Налоги на совокупный доход      </c:v>
                </c:pt>
                <c:pt idx="9">
                  <c:v>Налог на прибыль организаций      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43.951126299219709</c:v>
                </c:pt>
                <c:pt idx="1">
                  <c:v>98.071279144376916</c:v>
                </c:pt>
                <c:pt idx="2">
                  <c:v>61.435727048242349</c:v>
                </c:pt>
                <c:pt idx="3">
                  <c:v>1839.5824506812592</c:v>
                </c:pt>
                <c:pt idx="4">
                  <c:v>291.41059822773531</c:v>
                </c:pt>
                <c:pt idx="5">
                  <c:v>101.30934245914602</c:v>
                </c:pt>
                <c:pt idx="6">
                  <c:v>78.793622660261718</c:v>
                </c:pt>
                <c:pt idx="7">
                  <c:v>87.233081581791723</c:v>
                </c:pt>
                <c:pt idx="8">
                  <c:v>114.41379533514085</c:v>
                </c:pt>
                <c:pt idx="9">
                  <c:v>109.48178713813448</c:v>
                </c:pt>
                <c:pt idx="10">
                  <c:v>103.47018261540535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60"/>
        <c:axId val="5785088"/>
        <c:axId val="5786624"/>
      </c:barChart>
      <c:catAx>
        <c:axId val="5785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5786624"/>
        <c:crosses val="autoZero"/>
        <c:auto val="1"/>
        <c:lblAlgn val="ctr"/>
        <c:lblOffset val="100"/>
        <c:noMultiLvlLbl val="0"/>
      </c:catAx>
      <c:valAx>
        <c:axId val="5786624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5785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6090051.2000000002</c:v>
                </c:pt>
                <c:pt idx="1">
                  <c:v>4530723.8</c:v>
                </c:pt>
                <c:pt idx="2">
                  <c:v>3688391.6</c:v>
                </c:pt>
                <c:pt idx="3">
                  <c:v>4612791.3</c:v>
                </c:pt>
                <c:pt idx="4">
                  <c:v>9557537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89152"/>
        <c:axId val="48690688"/>
      </c:barChart>
      <c:catAx>
        <c:axId val="4868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accent2"/>
            </a:solidFill>
            <a:prstDash val="soli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c:spPr>
        <c:txPr>
          <a:bodyPr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690688"/>
        <c:crosses val="autoZero"/>
        <c:auto val="1"/>
        <c:lblAlgn val="ctr"/>
        <c:lblOffset val="100"/>
        <c:noMultiLvlLbl val="0"/>
      </c:catAx>
      <c:valAx>
        <c:axId val="4869068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4868915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расходов бюджета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9.4143067642860429E-2"/>
                  <c:y val="-7.9748785436010582E-4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охрана окружающей среды; </a:t>
                    </a:r>
                    <a:r>
                      <a:rPr lang="ru-RU" dirty="0" smtClean="0"/>
                      <a:t>376142,9 (3,8%)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974167702721371E-2"/>
                  <c:y val="-9.8203797019904504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образование;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2550034,2 (25,8%)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888555049039918E-2"/>
                  <c:y val="-0.26930617084204173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культура, кинематография;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328434,8  (3,3%)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380485334070083"/>
                  <c:y val="-0.20506569703766245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политика;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181770,4 (1,8%)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390684717041949"/>
                  <c:y val="-8.4278975858322808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физическая культура и спорт; </a:t>
                    </a:r>
                    <a:r>
                      <a:rPr lang="ru-RU" dirty="0" smtClean="0"/>
                      <a:t>257415,2 (2,6%)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3619169314362016E-2"/>
                  <c:y val="-5.2232215034295218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общегосударственные вопросы; </a:t>
                    </a:r>
                    <a:r>
                      <a:rPr lang="ru-RU" dirty="0" smtClean="0"/>
                      <a:t>512052,0 (5,2%)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1863165952940093"/>
                  <c:y val="7.7448792768893731E-3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национальная безопасность и правоохранительная деятельность; </a:t>
                    </a:r>
                    <a:r>
                      <a:rPr lang="ru-RU" dirty="0" smtClean="0"/>
                      <a:t>105305,7  (1,1%)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5874125109361331"/>
                  <c:y val="-1.809808570520690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национальная экономика;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608047,7 (6,1%)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770801676106275E-2"/>
                  <c:y val="-3.2296785635088053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жилищно-коммунальное хозяйство; </a:t>
                    </a:r>
                    <a:r>
                      <a:rPr lang="ru-RU" dirty="0" smtClean="0"/>
                      <a:t>4981392,4 (50,3%)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13369411060459549"/>
                  <c:y val="-1.0021312480066484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национальная оборона;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304,9 (0%)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0972970483952663E-2"/>
                  <c:y val="-0.10340337071140451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Лист1!$A$2:$A$15</c:f>
              <c:strCache>
                <c:ptCount val="10"/>
                <c:pt idx="0">
                  <c:v>охрана окружающей среды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физическая культура и спорт</c:v>
                </c:pt>
                <c:pt idx="5">
                  <c:v>общегосударственные вопросы</c:v>
                </c:pt>
                <c:pt idx="6">
                  <c:v>национальная безопасность и правоохранительная деятельность</c:v>
                </c:pt>
                <c:pt idx="7">
                  <c:v>национальная экономика</c:v>
                </c:pt>
                <c:pt idx="8">
                  <c:v>жилищно-коммунальное хозяйство</c:v>
                </c:pt>
                <c:pt idx="9">
                  <c:v>национальная оборона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376142.9</c:v>
                </c:pt>
                <c:pt idx="1">
                  <c:v>2550034.2000000002</c:v>
                </c:pt>
                <c:pt idx="2">
                  <c:v>328434.8</c:v>
                </c:pt>
                <c:pt idx="3">
                  <c:v>181770.4</c:v>
                </c:pt>
                <c:pt idx="4">
                  <c:v>257415.2</c:v>
                </c:pt>
                <c:pt idx="5">
                  <c:v>512052</c:v>
                </c:pt>
                <c:pt idx="6">
                  <c:v>105305.7</c:v>
                </c:pt>
                <c:pt idx="7">
                  <c:v>608047.69999999995</c:v>
                </c:pt>
                <c:pt idx="8">
                  <c:v>4981392.4000000004</c:v>
                </c:pt>
                <c:pt idx="9">
                  <c:v>304.89999999999998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Лист1!$A$2:$A$15</c:f>
              <c:strCache>
                <c:ptCount val="10"/>
                <c:pt idx="0">
                  <c:v>охрана окружающей среды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физическая культура и спорт</c:v>
                </c:pt>
                <c:pt idx="5">
                  <c:v>общегосударственные вопросы</c:v>
                </c:pt>
                <c:pt idx="6">
                  <c:v>национальная безопасность и правоохранительная деятельность</c:v>
                </c:pt>
                <c:pt idx="7">
                  <c:v>национальная экономика</c:v>
                </c:pt>
                <c:pt idx="8">
                  <c:v>жилищно-коммунальное хозяйство</c:v>
                </c:pt>
                <c:pt idx="9">
                  <c:v>национальная оборона</c:v>
                </c:pt>
              </c:strCache>
            </c:strRef>
          </c:cat>
          <c:val>
            <c:numRef>
              <c:f>Лист1!$C$2:$C$15</c:f>
              <c:numCache>
                <c:formatCode>0.0</c:formatCode>
                <c:ptCount val="14"/>
                <c:pt idx="0">
                  <c:v>3.7990778232375058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475308641975315E-2"/>
          <c:y val="0.13265066462098785"/>
          <c:w val="0.84104938271604934"/>
          <c:h val="0.8132675852630699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1.883202099737533E-2"/>
                  <c:y val="7.221402384420730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Образование; </a:t>
                    </a:r>
                    <a:endParaRPr lang="ru-RU" dirty="0" smtClean="0"/>
                  </a:p>
                  <a:p>
                    <a:r>
                      <a:rPr lang="ru-RU" dirty="0" smtClean="0"/>
                      <a:t>2 </a:t>
                    </a:r>
                    <a:r>
                      <a:rPr lang="ru-RU" dirty="0"/>
                      <a:t>550 </a:t>
                    </a:r>
                    <a:r>
                      <a:rPr lang="ru-RU" dirty="0" smtClean="0"/>
                      <a:t>034,2  (76,9%)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009210654223777E-2"/>
                  <c:y val="-1.512760930657188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Культура; </a:t>
                    </a:r>
                    <a:endParaRPr lang="ru-RU" dirty="0" smtClean="0"/>
                  </a:p>
                  <a:p>
                    <a:r>
                      <a:rPr lang="ru-RU" dirty="0" smtClean="0"/>
                      <a:t>328 434,8 </a:t>
                    </a:r>
                  </a:p>
                  <a:p>
                    <a:r>
                      <a:rPr lang="ru-RU" dirty="0" smtClean="0"/>
                      <a:t>(9,9%)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9054844163439861E-3"/>
                  <c:y val="-1.786566235825649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политика; </a:t>
                    </a:r>
                    <a:endParaRPr lang="ru-RU" dirty="0" smtClean="0"/>
                  </a:p>
                  <a:p>
                    <a:r>
                      <a:rPr lang="ru-RU" dirty="0" smtClean="0"/>
                      <a:t>181 770,4  (5,5%)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389739477009817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Физическая культура и спорт; </a:t>
                    </a:r>
                    <a:endParaRPr lang="ru-RU" dirty="0" smtClean="0"/>
                  </a:p>
                  <a:p>
                    <a:r>
                      <a:rPr lang="ru-RU" dirty="0" smtClean="0"/>
                      <a:t>257 415,2    (7,7%)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Лист1!$D$3:$D$8</c:f>
              <c:strCache>
                <c:ptCount val="4"/>
                <c:pt idx="0">
                  <c:v>Образование</c:v>
                </c:pt>
                <c:pt idx="1">
                  <c:v>Культура</c:v>
                </c:pt>
                <c:pt idx="2">
                  <c:v>Социальная политика</c:v>
                </c:pt>
                <c:pt idx="3">
                  <c:v>Физическая культура и спорт</c:v>
                </c:pt>
              </c:strCache>
            </c:strRef>
          </c:cat>
          <c:val>
            <c:numRef>
              <c:f>Лист1!$E$3:$E$8</c:f>
              <c:numCache>
                <c:formatCode>#,##0.0</c:formatCode>
                <c:ptCount val="6"/>
                <c:pt idx="0">
                  <c:v>2550034.2000000002</c:v>
                </c:pt>
                <c:pt idx="1">
                  <c:v>328434.8</c:v>
                </c:pt>
                <c:pt idx="2">
                  <c:v>181770.4</c:v>
                </c:pt>
                <c:pt idx="3">
                  <c:v>257415.2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434113927281353E-2"/>
          <c:y val="0"/>
          <c:w val="0.89513177214543727"/>
          <c:h val="0.819883991223915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numFmt formatCode="#,##0.0" sourceLinked="0"/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62.228000000000002</c:v>
                </c:pt>
                <c:pt idx="1">
                  <c:v>62.816000000000003</c:v>
                </c:pt>
                <c:pt idx="2">
                  <c:v>62.255000000000003</c:v>
                </c:pt>
                <c:pt idx="3">
                  <c:v>62.021000000000001</c:v>
                </c:pt>
                <c:pt idx="4">
                  <c:v>62.167000000000002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636608"/>
        <c:axId val="105638144"/>
        <c:axId val="0"/>
      </c:bar3DChart>
      <c:catAx>
        <c:axId val="10563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638144"/>
        <c:crosses val="autoZero"/>
        <c:auto val="1"/>
        <c:lblAlgn val="ctr"/>
        <c:lblOffset val="100"/>
        <c:noMultiLvlLbl val="0"/>
      </c:catAx>
      <c:valAx>
        <c:axId val="105638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636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2.5936660632478743E-2"/>
                  <c:y val="-0.2690048327963559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294146715179794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286634818353516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338193904380994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187332126495749E-3"/>
                  <c:y val="-0.3454234251749805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35098.199999999997</c:v>
                </c:pt>
                <c:pt idx="1">
                  <c:v>37959</c:v>
                </c:pt>
                <c:pt idx="2">
                  <c:v>39114.300000000003</c:v>
                </c:pt>
                <c:pt idx="3">
                  <c:v>43859.4</c:v>
                </c:pt>
                <c:pt idx="4">
                  <c:v>49747.9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670528"/>
        <c:axId val="105672064"/>
      </c:barChart>
      <c:catAx>
        <c:axId val="1056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672064"/>
        <c:crosses val="autoZero"/>
        <c:auto val="1"/>
        <c:lblAlgn val="ctr"/>
        <c:lblOffset val="100"/>
        <c:noMultiLvlLbl val="0"/>
      </c:catAx>
      <c:valAx>
        <c:axId val="105672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670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1.0374664252991498E-2"/>
                  <c:y val="-0.162259658782547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374664252991498E-2"/>
                  <c:y val="-0.13404058768993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8559310403419226E-2"/>
                  <c:y val="-0.39506755079016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374664252991498E-2"/>
                  <c:y val="-0.14815012323623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561996379487247E-2"/>
                  <c:y val="-0.14815012323623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0.19600000000000001</c:v>
                </c:pt>
                <c:pt idx="1">
                  <c:v>0.26600000000000001</c:v>
                </c:pt>
                <c:pt idx="2">
                  <c:v>0.89400000000000002</c:v>
                </c:pt>
                <c:pt idx="3">
                  <c:v>0.26200000000000001</c:v>
                </c:pt>
                <c:pt idx="4">
                  <c:v>0.21199999999999999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708928"/>
        <c:axId val="110994560"/>
      </c:barChart>
      <c:catAx>
        <c:axId val="10570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0994560"/>
        <c:crosses val="autoZero"/>
        <c:auto val="1"/>
        <c:lblAlgn val="ctr"/>
        <c:lblOffset val="100"/>
        <c:noMultiLvlLbl val="0"/>
      </c:catAx>
      <c:valAx>
        <c:axId val="110994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708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Налоговые </a:t>
            </a:r>
            <a:r>
              <a:rPr lang="ru-RU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доходы (тыс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руб</a:t>
            </a:r>
            <a:r>
              <a:rPr lang="ru-RU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346566755740591"/>
          <c:y val="5.5695565989743831E-2"/>
        </c:manualLayout>
      </c:layout>
      <c:overlay val="0"/>
      <c:spPr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0.10459546892450547"/>
          <c:y val="0.38765884987138183"/>
          <c:w val="0.72476632713324252"/>
          <c:h val="0.453683565073966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налоговые доходы (тыс.руб.)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5000"/>
                    <a:shade val="85000"/>
                    <a:satMod val="230000"/>
                  </a:schemeClr>
                </a:gs>
                <a:gs pos="25000">
                  <a:schemeClr val="accent2">
                    <a:tint val="90000"/>
                    <a:shade val="70000"/>
                    <a:satMod val="220000"/>
                  </a:schemeClr>
                </a:gs>
                <a:gs pos="50000">
                  <a:schemeClr val="accent2">
                    <a:tint val="90000"/>
                    <a:shade val="58000"/>
                    <a:satMod val="225000"/>
                  </a:schemeClr>
                </a:gs>
                <a:gs pos="65000">
                  <a:schemeClr val="accent2">
                    <a:tint val="90000"/>
                    <a:shade val="58000"/>
                    <a:satMod val="225000"/>
                  </a:schemeClr>
                </a:gs>
                <a:gs pos="80000">
                  <a:schemeClr val="accent2">
                    <a:tint val="90000"/>
                    <a:shade val="69000"/>
                    <a:satMod val="220000"/>
                  </a:schemeClr>
                </a:gs>
                <a:gs pos="100000">
                  <a:schemeClr val="accent2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tx2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0000" cap="flat" cmpd="sng" algn="ctr">
                <a:solidFill>
                  <a:schemeClr val="tx2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>
                <a:bevelT w="10000" h="100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0000" cap="flat" cmpd="sng" algn="ctr">
                <a:solidFill>
                  <a:schemeClr val="tx2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>
                <a:bevelT w="10000" h="10000"/>
              </a:sp3d>
            </c:spPr>
          </c:dPt>
          <c:dLbls>
            <c:dLbl>
              <c:idx val="0"/>
              <c:layout>
                <c:manualLayout>
                  <c:x val="1.2666397722657515E-2"/>
                  <c:y val="3.95105672019348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2672396780474686"/>
                  <c:y val="-9.798131591616526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effectLst>
                <a:outerShdw dist="50800"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c:spPr>
            <c:txPr>
              <a:bodyPr rot="0" vert="horz" anchor="b" anchorCtr="1"/>
              <a:lstStyle/>
              <a:p>
                <a:pPr>
                  <a:defRPr sz="1200" cap="small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Лист1!$A$3:$A$4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Лист1!$B$3:$B$4</c:f>
              <c:numCache>
                <c:formatCode>#,##0.00</c:formatCode>
                <c:ptCount val="2"/>
                <c:pt idx="0">
                  <c:v>1707845.6</c:v>
                </c:pt>
                <c:pt idx="1">
                  <c:v>1732253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Лист1!$A$3:$A$4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Лист1!$C$3:$C$4</c:f>
              <c:numCache>
                <c:formatCode>#,##0.00</c:formatCode>
                <c:ptCount val="2"/>
                <c:pt idx="0" formatCode="#,##0.0">
                  <c:v>101.4291338748655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431104"/>
        <c:axId val="118432896"/>
      </c:barChart>
      <c:catAx>
        <c:axId val="11843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0" cap="flat" cmpd="thickThin"/>
          <a:effectLst>
            <a:glow>
              <a:schemeClr val="accent1">
                <a:alpha val="40000"/>
              </a:schemeClr>
            </a:glow>
            <a:softEdge rad="0"/>
          </a:effectLst>
        </c:spPr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8432896"/>
        <c:crosses val="autoZero"/>
        <c:auto val="1"/>
        <c:lblAlgn val="ctr"/>
        <c:lblOffset val="50"/>
        <c:noMultiLvlLbl val="0"/>
      </c:catAx>
      <c:valAx>
        <c:axId val="118432896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118431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 anchor="t"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Неналоговые доходы (тыс. руб.)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solidFill>
          <a:srgbClr val="92D050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2"/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2"/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dLbls>
            <c:dLbl>
              <c:idx val="0"/>
              <c:layout>
                <c:manualLayout>
                  <c:x val="3.2179939933814276E-3"/>
                  <c:y val="-2.1167330996612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590570082377E-2"/>
                  <c:y val="-6.92414909401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1448502.2</c:v>
                </c:pt>
                <c:pt idx="1">
                  <c:v>1425124.6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98.386084605187349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axId val="124935552"/>
        <c:axId val="124945536"/>
      </c:barChart>
      <c:catAx>
        <c:axId val="124935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945536"/>
        <c:crosses val="autoZero"/>
        <c:auto val="1"/>
        <c:lblAlgn val="ctr"/>
        <c:lblOffset val="100"/>
        <c:noMultiLvlLbl val="0"/>
      </c:catAx>
      <c:valAx>
        <c:axId val="12494553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249355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Безвозмедные</a:t>
            </a:r>
            <a:r>
              <a:rPr lang="ru-RU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поступления (тыс. руб.)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solidFill>
          <a:srgbClr val="FFC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5.2387166453272569E-3"/>
                  <c:y val="-3.9605842406399291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1 456 </a:t>
                    </a:r>
                    <a:r>
                      <a:rPr lang="en-US" dirty="0" smtClean="0"/>
                      <a:t>443,5</a:t>
                    </a:r>
                    <a:endParaRPr lang="en-US" dirty="0"/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250571430132535E-2"/>
                  <c:y val="-3.0941874513942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1456443.5</c:v>
                </c:pt>
                <c:pt idx="1">
                  <c:v>6400159.4000000004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975360"/>
        <c:axId val="124727296"/>
      </c:barChart>
      <c:catAx>
        <c:axId val="124975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727296"/>
        <c:crosses val="autoZero"/>
        <c:auto val="1"/>
        <c:lblAlgn val="ctr"/>
        <c:lblOffset val="100"/>
        <c:noMultiLvlLbl val="0"/>
      </c:catAx>
      <c:valAx>
        <c:axId val="12472729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24975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0206288054714789"/>
          <c:y val="4.3112493673542446E-2"/>
          <c:w val="0.57427782414420081"/>
          <c:h val="0.933371600686343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060828655253393E-3"/>
                  <c:y val="-1.0667513907668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161074047611776E-3"/>
                  <c:y val="2.1508450280592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860660978202463E-3"/>
                  <c:y val="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304143276266965E-3"/>
                  <c:y val="1.29050701683553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377324045013807E-3"/>
                  <c:y val="4.30169005611834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289944764736532E-3"/>
                  <c:y val="-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218248596576018E-2"/>
                  <c:y val="3.011183039282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060828655253393E-3"/>
                  <c:y val="1.72064215087212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304143276266965E-3"/>
                  <c:y val="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1111322501579166E-4"/>
                  <c:y val="-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0304143276266965E-3"/>
                  <c:y val="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</c:v>
                </c:pt>
                <c:pt idx="7">
                  <c:v>Налоги на имущество/землю</c:v>
                </c:pt>
                <c:pt idx="8">
                  <c:v>Налоги на совокупный доход</c:v>
                </c:pt>
                <c:pt idx="9">
                  <c:v>Налог на прибыль организаций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355527.1</c:v>
                </c:pt>
                <c:pt idx="1">
                  <c:v>25337</c:v>
                </c:pt>
                <c:pt idx="2">
                  <c:v>24264.3</c:v>
                </c:pt>
                <c:pt idx="3">
                  <c:v>516675.7</c:v>
                </c:pt>
                <c:pt idx="4">
                  <c:v>82411.5</c:v>
                </c:pt>
                <c:pt idx="5">
                  <c:v>32504.3</c:v>
                </c:pt>
                <c:pt idx="6">
                  <c:v>455242.4</c:v>
                </c:pt>
                <c:pt idx="7">
                  <c:v>463827</c:v>
                </c:pt>
                <c:pt idx="8">
                  <c:v>490086</c:v>
                </c:pt>
                <c:pt idx="9">
                  <c:v>31268</c:v>
                </c:pt>
                <c:pt idx="10">
                  <c:v>665583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58101403367105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1"/>
              <c:layout>
                <c:manualLayout>
                  <c:x val="0"/>
                  <c:y val="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2"/>
              <c:layout>
                <c:manualLayout>
                  <c:x val="4.060828655253393E-3"/>
                  <c:y val="-8.60338011223685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3"/>
              <c:layout>
                <c:manualLayout>
                  <c:x val="2.0304143276266965E-3"/>
                  <c:y val="-1.72067602244737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4"/>
              <c:layout>
                <c:manualLayout>
                  <c:x val="-2.0304143276266965E-3"/>
                  <c:y val="-4.3016900561184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5"/>
              <c:layout>
                <c:manualLayout>
                  <c:x val="0"/>
                  <c:y val="-1.72067602244737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6"/>
              <c:layout>
                <c:manualLayout>
                  <c:x val="-4.060828655253393E-3"/>
                  <c:y val="1.29050701683552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9"/>
              <c:layout>
                <c:manualLayout>
                  <c:x val="-2.0304143276266965E-3"/>
                  <c:y val="-2.1508450280592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dLbl>
              <c:idx val="10"/>
              <c:layout>
                <c:manualLayout>
                  <c:x val="-4.060828655253393E-3"/>
                  <c:y val="-8.60338011223685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</c:dLbl>
            <c:numFmt formatCode="#,##0.0" sourceLinked="0"/>
            <c:spPr>
              <a:ln w="15875" cap="rnd" cmpd="thickThin">
                <a:prstDash val="sysDot"/>
                <a:bevel/>
              </a:ln>
            </c:spPr>
            <c:txPr>
              <a:bodyPr rot="0" vert="horz" anchor="ctr" anchorCtr="0"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</c:dLbls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</c:v>
                </c:pt>
                <c:pt idx="7">
                  <c:v>Налоги на имущество/землю</c:v>
                </c:pt>
                <c:pt idx="8">
                  <c:v>Налоги на совокупный доход</c:v>
                </c:pt>
                <c:pt idx="9">
                  <c:v>Налог на прибыль организаций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Лист1!$C$2:$C$12</c:f>
              <c:numCache>
                <c:formatCode>#,##0.00</c:formatCode>
                <c:ptCount val="11"/>
                <c:pt idx="0">
                  <c:v>327345</c:v>
                </c:pt>
                <c:pt idx="1">
                  <c:v>25830.7</c:v>
                </c:pt>
                <c:pt idx="2">
                  <c:v>24481.4</c:v>
                </c:pt>
                <c:pt idx="3">
                  <c:v>516696.4</c:v>
                </c:pt>
                <c:pt idx="4">
                  <c:v>82411.5</c:v>
                </c:pt>
                <c:pt idx="5">
                  <c:v>33185.800000000003</c:v>
                </c:pt>
                <c:pt idx="6">
                  <c:v>475677.1</c:v>
                </c:pt>
                <c:pt idx="7">
                  <c:v>468751.5</c:v>
                </c:pt>
                <c:pt idx="8">
                  <c:v>494998.7</c:v>
                </c:pt>
                <c:pt idx="9">
                  <c:v>32157.1</c:v>
                </c:pt>
                <c:pt idx="10">
                  <c:v>675842.4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Прочие налоговые и неналоговые доходы    </c:v>
                </c:pt>
                <c:pt idx="1">
                  <c:v>Госпошлина </c:v>
                </c:pt>
                <c:pt idx="2">
                  <c:v>Штрафные санкции   </c:v>
                </c:pt>
                <c:pt idx="3">
                  <c:v>Доходы от продажи земельных участков    </c:v>
                </c:pt>
                <c:pt idx="4">
                  <c:v>Доходы от реализации имущества    </c:v>
                </c:pt>
                <c:pt idx="5">
                  <c:v>Доходы от сдачи в аренду имущества    </c:v>
                </c:pt>
                <c:pt idx="6">
                  <c:v>Арендная плата за землю</c:v>
                </c:pt>
                <c:pt idx="7">
                  <c:v>Налоги на имущество/землю</c:v>
                </c:pt>
                <c:pt idx="8">
                  <c:v>Налоги на совокупный доход</c:v>
                </c:pt>
                <c:pt idx="9">
                  <c:v>Налог на прибыль организаций</c:v>
                </c:pt>
                <c:pt idx="10">
                  <c:v>Налог на доходы физических лиц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92.073149979284281</c:v>
                </c:pt>
                <c:pt idx="1">
                  <c:v>101.94853376484983</c:v>
                </c:pt>
                <c:pt idx="2">
                  <c:v>100.89473011790986</c:v>
                </c:pt>
                <c:pt idx="3">
                  <c:v>100.00400638156586</c:v>
                </c:pt>
                <c:pt idx="4">
                  <c:v>100</c:v>
                </c:pt>
                <c:pt idx="5">
                  <c:v>102.0966456745723</c:v>
                </c:pt>
                <c:pt idx="6">
                  <c:v>104.48875148711983</c:v>
                </c:pt>
                <c:pt idx="7">
                  <c:v>101.06171050844388</c:v>
                </c:pt>
                <c:pt idx="8">
                  <c:v>101.00241590251507</c:v>
                </c:pt>
                <c:pt idx="9">
                  <c:v>102.84348215427912</c:v>
                </c:pt>
                <c:pt idx="10">
                  <c:v>101.54141557101069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78"/>
        <c:axId val="124901632"/>
        <c:axId val="124997632"/>
      </c:barChart>
      <c:catAx>
        <c:axId val="124901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997632"/>
        <c:crosses val="autoZero"/>
        <c:auto val="1"/>
        <c:lblAlgn val="ctr"/>
        <c:lblOffset val="100"/>
        <c:noMultiLvlLbl val="0"/>
      </c:catAx>
      <c:valAx>
        <c:axId val="124997632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124901632"/>
        <c:crosses val="autoZero"/>
        <c:crossBetween val="between"/>
      </c:valAx>
      <c:spPr>
        <a:ln w="6350">
          <a:bevel/>
        </a:ln>
      </c:spPr>
    </c:plotArea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29869205417418E-2"/>
          <c:y val="9.6102150537634407E-2"/>
          <c:w val="0.83716654593803019"/>
          <c:h val="0.8044354838709677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6205839139153003"/>
                  <c:y val="-6.769595436458807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2768688004908479E-2"/>
                  <c:y val="-7.065796868946475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3335784770365729E-3"/>
                  <c:y val="-0.1437992750906136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1542761700242015E-4"/>
                  <c:y val="0.1483550782763381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2771244503527969E-2"/>
                  <c:y val="6.850912087132560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ЕНВД; 33,9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3032518662439921E-2"/>
                  <c:y val="9.16861743633397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4.6362272897705968E-2"/>
                  <c:y val="6.821063947048186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5.5220054830909256E-2"/>
                  <c:y val="7.056612470825893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04319119201009"/>
                  <c:y val="6.135047827961213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5326890956812217"/>
                  <c:y val="5.818150070118573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1.8248838966813737E-3"/>
                  <c:y val="0.10387006815680298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75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7.2139280081029303E-4"/>
                  <c:y val="-5.669159046651426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1.1240306431230139E-3"/>
                  <c:y val="-0.137352097620861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3.4479496881071686E-2"/>
                  <c:y val="-0.1041345403550127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layout>
                <c:manualLayout>
                  <c:x val="-0.15064946738444743"/>
                  <c:y val="-7.45681789776277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5"/>
              <c:layout>
                <c:manualLayout>
                  <c:x val="4.5927553349167259E-3"/>
                  <c:y val="-9.855662820387994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прочие; 154,8; 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Лист1!$B$7:$B$22</c:f>
              <c:strCache>
                <c:ptCount val="16"/>
                <c:pt idx="0">
                  <c:v>налог на прибыль</c:v>
                </c:pt>
                <c:pt idx="1">
                  <c:v>НДФЛ</c:v>
                </c:pt>
                <c:pt idx="2">
                  <c:v>акцизы</c:v>
                </c:pt>
                <c:pt idx="3">
                  <c:v>УСН</c:v>
                </c:pt>
                <c:pt idx="4">
                  <c:v>ЕНВД</c:v>
                </c:pt>
                <c:pt idx="5">
                  <c:v>патент</c:v>
                </c:pt>
                <c:pt idx="6">
                  <c:v>налог на имущество физ.лиц</c:v>
                </c:pt>
                <c:pt idx="7">
                  <c:v>налог на имущество организаций</c:v>
                </c:pt>
                <c:pt idx="8">
                  <c:v>земельный налог</c:v>
                </c:pt>
                <c:pt idx="9">
                  <c:v>государственная пошлина</c:v>
                </c:pt>
                <c:pt idx="10">
                  <c:v>доходы от использования имущества (арендная плата, нестационарная торговля и другие)</c:v>
                </c:pt>
                <c:pt idx="11">
                  <c:v>НВОС</c:v>
                </c:pt>
                <c:pt idx="12">
                  <c:v>доходы от оказания услуг</c:v>
                </c:pt>
                <c:pt idx="13">
                  <c:v>доходы от продажи имущества (приватизация, продажа зем. участков и другие)</c:v>
                </c:pt>
                <c:pt idx="14">
                  <c:v>штрафы</c:v>
                </c:pt>
                <c:pt idx="15">
                  <c:v>прочие</c:v>
                </c:pt>
              </c:strCache>
            </c:strRef>
          </c:cat>
          <c:val>
            <c:numRef>
              <c:f>Лист1!$C$7:$C$22</c:f>
              <c:numCache>
                <c:formatCode>General</c:formatCode>
                <c:ptCount val="16"/>
                <c:pt idx="0">
                  <c:v>32157.1</c:v>
                </c:pt>
                <c:pt idx="1">
                  <c:v>675842.4</c:v>
                </c:pt>
                <c:pt idx="2">
                  <c:v>34819.300000000003</c:v>
                </c:pt>
                <c:pt idx="3">
                  <c:v>397436.2</c:v>
                </c:pt>
                <c:pt idx="4">
                  <c:v>33.9</c:v>
                </c:pt>
                <c:pt idx="5">
                  <c:v>96986.8</c:v>
                </c:pt>
                <c:pt idx="6">
                  <c:v>223751.1</c:v>
                </c:pt>
                <c:pt idx="7">
                  <c:v>33531.199999999997</c:v>
                </c:pt>
                <c:pt idx="8">
                  <c:v>211469.2</c:v>
                </c:pt>
                <c:pt idx="9">
                  <c:v>25830.7</c:v>
                </c:pt>
                <c:pt idx="10">
                  <c:v>644282.1</c:v>
                </c:pt>
                <c:pt idx="11">
                  <c:v>16993</c:v>
                </c:pt>
                <c:pt idx="12">
                  <c:v>38426.6</c:v>
                </c:pt>
                <c:pt idx="13">
                  <c:v>701180.8</c:v>
                </c:pt>
                <c:pt idx="14">
                  <c:v>24481.4</c:v>
                </c:pt>
                <c:pt idx="15">
                  <c:v>154.80000000000001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Лист1!$B$7:$B$22</c:f>
              <c:strCache>
                <c:ptCount val="16"/>
                <c:pt idx="0">
                  <c:v>налог на прибыль</c:v>
                </c:pt>
                <c:pt idx="1">
                  <c:v>НДФЛ</c:v>
                </c:pt>
                <c:pt idx="2">
                  <c:v>акцизы</c:v>
                </c:pt>
                <c:pt idx="3">
                  <c:v>УСН</c:v>
                </c:pt>
                <c:pt idx="4">
                  <c:v>ЕНВД</c:v>
                </c:pt>
                <c:pt idx="5">
                  <c:v>патент</c:v>
                </c:pt>
                <c:pt idx="6">
                  <c:v>налог на имущество физ.лиц</c:v>
                </c:pt>
                <c:pt idx="7">
                  <c:v>налог на имущество организаций</c:v>
                </c:pt>
                <c:pt idx="8">
                  <c:v>земельный налог</c:v>
                </c:pt>
                <c:pt idx="9">
                  <c:v>государственная пошлина</c:v>
                </c:pt>
                <c:pt idx="10">
                  <c:v>доходы от использования имущества (арендная плата, нестационарная торговля и другие)</c:v>
                </c:pt>
                <c:pt idx="11">
                  <c:v>НВОС</c:v>
                </c:pt>
                <c:pt idx="12">
                  <c:v>доходы от оказания услуг</c:v>
                </c:pt>
                <c:pt idx="13">
                  <c:v>доходы от продажи имущества (приватизация, продажа зем. участков и другие)</c:v>
                </c:pt>
                <c:pt idx="14">
                  <c:v>штрафы</c:v>
                </c:pt>
                <c:pt idx="15">
                  <c:v>прочие</c:v>
                </c:pt>
              </c:strCache>
            </c:strRef>
          </c:cat>
          <c:val>
            <c:numRef>
              <c:f>Лист1!$D$7:$D$22</c:f>
              <c:numCache>
                <c:formatCode>General</c:formatCode>
                <c:ptCount val="16"/>
                <c:pt idx="0">
                  <c:v>1.1000000000000001</c:v>
                </c:pt>
                <c:pt idx="1">
                  <c:v>19.899999999999999</c:v>
                </c:pt>
                <c:pt idx="2">
                  <c:v>1.1000000000000001</c:v>
                </c:pt>
                <c:pt idx="3">
                  <c:v>12.1</c:v>
                </c:pt>
                <c:pt idx="4">
                  <c:v>0</c:v>
                </c:pt>
                <c:pt idx="5">
                  <c:v>2.9</c:v>
                </c:pt>
                <c:pt idx="6">
                  <c:v>2.1</c:v>
                </c:pt>
                <c:pt idx="7">
                  <c:v>1.2</c:v>
                </c:pt>
                <c:pt idx="8">
                  <c:v>6.2</c:v>
                </c:pt>
                <c:pt idx="9">
                  <c:v>0.8</c:v>
                </c:pt>
                <c:pt idx="10">
                  <c:v>20.9</c:v>
                </c:pt>
                <c:pt idx="11">
                  <c:v>0.7</c:v>
                </c:pt>
                <c:pt idx="12">
                  <c:v>0.8</c:v>
                </c:pt>
                <c:pt idx="13">
                  <c:v>29.6</c:v>
                </c:pt>
                <c:pt idx="14">
                  <c:v>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0190DA-E1AE-4DFB-95A8-A3C9A5968D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DC8C00-B59D-4D69-9E3F-30F2B04AC9E7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доходной части бюджета города-курорта Геленджик за 2022 год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F51F1-EE61-4EC5-8DD7-F97A331630D7}" type="parTrans" cxnId="{46B6DDA1-64E6-4327-9616-7C3194B43910}">
      <dgm:prSet/>
      <dgm:spPr/>
      <dgm:t>
        <a:bodyPr/>
        <a:lstStyle/>
        <a:p>
          <a:endParaRPr lang="ru-RU"/>
        </a:p>
      </dgm:t>
    </dgm:pt>
    <dgm:pt modelId="{398B0E5C-1730-4C91-9BDA-89DBD94EAEB1}" type="sibTrans" cxnId="{46B6DDA1-64E6-4327-9616-7C3194B43910}">
      <dgm:prSet/>
      <dgm:spPr/>
      <dgm:t>
        <a:bodyPr/>
        <a:lstStyle/>
        <a:p>
          <a:endParaRPr lang="ru-RU"/>
        </a:p>
      </dgm:t>
    </dgm:pt>
    <dgm:pt modelId="{C5661021-B2EE-464F-9023-FE9287ED47D5}" type="pres">
      <dgm:prSet presAssocID="{920190DA-E1AE-4DFB-95A8-A3C9A5968D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F86B0F-0820-4898-858D-840B8C114CB7}" type="pres">
      <dgm:prSet presAssocID="{26DC8C00-B59D-4D69-9E3F-30F2B04AC9E7}" presName="parentText" presStyleLbl="node1" presStyleIdx="0" presStyleCnt="1" custLinFactNeighborY="-650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B6DDA1-64E6-4327-9616-7C3194B43910}" srcId="{920190DA-E1AE-4DFB-95A8-A3C9A5968D2D}" destId="{26DC8C00-B59D-4D69-9E3F-30F2B04AC9E7}" srcOrd="0" destOrd="0" parTransId="{042F51F1-EE61-4EC5-8DD7-F97A331630D7}" sibTransId="{398B0E5C-1730-4C91-9BDA-89DBD94EAEB1}"/>
    <dgm:cxn modelId="{2880440B-6AA0-41BA-8E81-842913269781}" type="presOf" srcId="{920190DA-E1AE-4DFB-95A8-A3C9A5968D2D}" destId="{C5661021-B2EE-464F-9023-FE9287ED47D5}" srcOrd="0" destOrd="0" presId="urn:microsoft.com/office/officeart/2005/8/layout/vList2"/>
    <dgm:cxn modelId="{150E49BE-3D89-4716-9A07-1BEC188FB55F}" type="presOf" srcId="{26DC8C00-B59D-4D69-9E3F-30F2B04AC9E7}" destId="{31F86B0F-0820-4898-858D-840B8C114CB7}" srcOrd="0" destOrd="0" presId="urn:microsoft.com/office/officeart/2005/8/layout/vList2"/>
    <dgm:cxn modelId="{4E9C4ADB-D42C-4D1F-A526-4B4A14E2BF6A}" type="presParOf" srcId="{C5661021-B2EE-464F-9023-FE9287ED47D5}" destId="{31F86B0F-0820-4898-858D-840B8C114C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5C543-969D-477B-9A65-B341AE7996D2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A75C958-6703-4D73-908D-DB26A7E59B75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sz="18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исполнения доходной части бюджета города-курорта Геленджик, налоговые и неналоговые доходы (тыс. руб.)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46E47E-F386-4823-B363-7D2BAF5C4040}" type="parTrans" cxnId="{791988D0-3FF1-4340-B839-D70515595B8D}">
      <dgm:prSet/>
      <dgm:spPr/>
      <dgm:t>
        <a:bodyPr/>
        <a:lstStyle/>
        <a:p>
          <a:endParaRPr lang="ru-RU"/>
        </a:p>
      </dgm:t>
    </dgm:pt>
    <dgm:pt modelId="{29542CF7-3961-4B85-8383-A486EEC36DFC}" type="sibTrans" cxnId="{791988D0-3FF1-4340-B839-D70515595B8D}">
      <dgm:prSet/>
      <dgm:spPr/>
      <dgm:t>
        <a:bodyPr/>
        <a:lstStyle/>
        <a:p>
          <a:endParaRPr lang="ru-RU"/>
        </a:p>
      </dgm:t>
    </dgm:pt>
    <dgm:pt modelId="{74A1B426-8B7C-4249-B742-B91FAC9EBBBE}" type="pres">
      <dgm:prSet presAssocID="{8875C543-969D-477B-9A65-B341AE7996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48923E-C145-4E59-8A7E-13D0F706FE89}" type="pres">
      <dgm:prSet presAssocID="{0A75C958-6703-4D73-908D-DB26A7E59B7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436819-FB21-4321-9E21-EF39AA24D026}" type="presOf" srcId="{8875C543-969D-477B-9A65-B341AE7996D2}" destId="{74A1B426-8B7C-4249-B742-B91FAC9EBBBE}" srcOrd="0" destOrd="0" presId="urn:microsoft.com/office/officeart/2005/8/layout/vList2"/>
    <dgm:cxn modelId="{76988CB1-20E0-451F-B0BB-04CBA2CFDA9E}" type="presOf" srcId="{0A75C958-6703-4D73-908D-DB26A7E59B75}" destId="{6F48923E-C145-4E59-8A7E-13D0F706FE89}" srcOrd="0" destOrd="0" presId="urn:microsoft.com/office/officeart/2005/8/layout/vList2"/>
    <dgm:cxn modelId="{791988D0-3FF1-4340-B839-D70515595B8D}" srcId="{8875C543-969D-477B-9A65-B341AE7996D2}" destId="{0A75C958-6703-4D73-908D-DB26A7E59B75}" srcOrd="0" destOrd="0" parTransId="{9046E47E-F386-4823-B363-7D2BAF5C4040}" sibTransId="{29542CF7-3961-4B85-8383-A486EEC36DFC}"/>
    <dgm:cxn modelId="{9467C263-223A-4CEA-8BA6-269FD173C5D6}" type="presParOf" srcId="{74A1B426-8B7C-4249-B742-B91FAC9EBBBE}" destId="{6F48923E-C145-4E59-8A7E-13D0F706FE8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86B0F-0820-4898-858D-840B8C114CB7}">
      <dsp:nvSpPr>
        <dsp:cNvPr id="0" name=""/>
        <dsp:cNvSpPr/>
      </dsp:nvSpPr>
      <dsp:spPr>
        <a:xfrm>
          <a:off x="0" y="0"/>
          <a:ext cx="7488832" cy="374400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доходной части бюджета города-курорта Геленджик за 2022 год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77" y="18277"/>
        <a:ext cx="7452278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8923E-C145-4E59-8A7E-13D0F706FE89}">
      <dsp:nvSpPr>
        <dsp:cNvPr id="0" name=""/>
        <dsp:cNvSpPr/>
      </dsp:nvSpPr>
      <dsp:spPr>
        <a:xfrm>
          <a:off x="0" y="207"/>
          <a:ext cx="7632848" cy="628235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исполнения доходной части бюджета города-курорта Геленджик, налоговые и неналоговые доходы (тыс. руб.)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68" y="30875"/>
        <a:ext cx="7571512" cy="56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0.85246</cdr:x>
      <cdr:y>0.02319</cdr:y>
    </cdr:from>
    <cdr:to>
      <cdr:x>1</cdr:x>
      <cdr:y>0.30769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744416" y="21708"/>
          <a:ext cx="648072" cy="266322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i="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ambria Math"/>
              <a:cs typeface="Times New Roman" panose="02020603050405020304" pitchFamily="18" charset="0"/>
            </a:rPr>
            <a:t>101,4 %</a:t>
          </a:r>
          <a:endParaRPr lang="ru-RU" sz="900" cap="none" spc="0" dirty="0">
            <a:ln w="12700">
              <a:solidFill>
                <a:schemeClr val="tx1"/>
              </a:solidFill>
              <a:prstDash val="solid"/>
            </a:ln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0.78106</cdr:x>
      <cdr:y>0.02319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11535" y="2160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0.86173</cdr:x>
      <cdr:y>0.07055</cdr:y>
    </cdr:from>
    <cdr:to>
      <cdr:x>0.99288</cdr:x>
      <cdr:y>0.33473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785140" y="71122"/>
          <a:ext cx="576064" cy="26632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i="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ambria Math"/>
              <a:cs typeface="Times New Roman" panose="02020603050405020304" pitchFamily="18" charset="0"/>
            </a:rPr>
            <a:t>98,4 </a:t>
          </a:r>
          <a:r>
            <a:rPr lang="ru-RU" sz="900" i="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ambria Math"/>
              <a:cs typeface="Times New Roman" panose="02020603050405020304" pitchFamily="18" charset="0"/>
            </a:rPr>
            <a:t>%</a:t>
          </a:r>
          <a:endParaRPr lang="ru-RU" sz="900" cap="none" spc="0" dirty="0">
            <a:ln w="12700">
              <a:solidFill>
                <a:schemeClr val="tx1"/>
              </a:solidFill>
              <a:prstDash val="solid"/>
            </a:ln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0.84403</cdr:x>
      <cdr:y>0.07692</cdr:y>
    </cdr:from>
    <cdr:to>
      <cdr:x>1</cdr:x>
      <cdr:y>0.3125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707407" y="88622"/>
          <a:ext cx="685081" cy="27141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i="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ambria Math"/>
              <a:cs typeface="Times New Roman" panose="02020603050405020304" pitchFamily="18" charset="0"/>
            </a:rPr>
            <a:t>439,4 </a:t>
          </a:r>
          <a:r>
            <a:rPr lang="ru-RU" sz="900" i="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ambria Math"/>
              <a:cs typeface="Times New Roman" panose="02020603050405020304" pitchFamily="18" charset="0"/>
            </a:rPr>
            <a:t>%</a:t>
          </a:r>
          <a:endParaRPr lang="ru-RU" sz="900" cap="none" spc="0" dirty="0">
            <a:ln w="12700">
              <a:solidFill>
                <a:schemeClr val="tx1"/>
              </a:solidFill>
              <a:prstDash val="solid"/>
            </a:ln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FBEE5-DF1E-49D2-B331-56C15356D96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76E8E-39A4-40F9-8FAF-F7D0D7112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7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C286-8B95-4ED5-816D-DBBF1850E1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7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C286-8B95-4ED5-816D-DBBF1850E1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2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76E8E-39A4-40F9-8FAF-F7D0D71121E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7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60"/>
            <a:ext cx="8458200" cy="916781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5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8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1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3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4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3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A2DC2-8BF5-47DF-BEC6-0F9265A1B17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A71CCA-4986-470B-BE42-97D436ED534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1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chart" Target="../charts/chart4.xml"/><Relationship Id="rId5" Type="http://schemas.openxmlformats.org/officeDocument/2006/relationships/chart" Target="../charts/chart2.xml"/><Relationship Id="rId10" Type="http://schemas.openxmlformats.org/officeDocument/2006/relationships/image" Target="../media/image8.gif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gif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lanetofhotels.com/guide/sites/default/files/styles/big_gallery_image/public/text_gallery/Gelendzhik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59669"/>
            <a:ext cx="9343664" cy="520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11560" y="156637"/>
            <a:ext cx="80648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муниципального образования город-курорт Геленджик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algn="ctr"/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31990"/>
            <a:ext cx="8458200" cy="144016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3" y="987574"/>
            <a:ext cx="3008313" cy="3312368"/>
          </a:xfrm>
        </p:spPr>
        <p:txBody>
          <a:bodyPr>
            <a:normAutofit fontScale="77500" lnSpcReduction="20000"/>
          </a:bodyPr>
          <a:lstStyle/>
          <a:p>
            <a:endParaRPr lang="ru-RU" sz="1200" i="1" dirty="0" smtClean="0"/>
          </a:p>
          <a:p>
            <a:r>
              <a:rPr lang="ru-RU" sz="1200" i="1" dirty="0" smtClean="0"/>
              <a:t>Реализация Указов Президента</a:t>
            </a:r>
            <a:endParaRPr lang="ru-RU" sz="1200" i="1" dirty="0"/>
          </a:p>
          <a:p>
            <a:endParaRPr lang="ru-RU" sz="1200" i="1" dirty="0" smtClean="0"/>
          </a:p>
          <a:p>
            <a:r>
              <a:rPr lang="ru-RU" sz="1200" i="1" dirty="0" smtClean="0"/>
              <a:t>Среднемесячная начисленная з/плата педагогических работников в детских садах (в рублях)</a:t>
            </a:r>
          </a:p>
          <a:p>
            <a:r>
              <a:rPr lang="ru-RU" sz="1200" i="1" dirty="0" smtClean="0"/>
              <a:t>2021 год – 32 152,0</a:t>
            </a:r>
          </a:p>
          <a:p>
            <a:r>
              <a:rPr lang="ru-RU" sz="1200" i="1" dirty="0" smtClean="0"/>
              <a:t>2022 год – 36 595,0</a:t>
            </a:r>
          </a:p>
          <a:p>
            <a:endParaRPr lang="ru-RU" sz="1200" i="1" dirty="0" smtClean="0"/>
          </a:p>
          <a:p>
            <a:r>
              <a:rPr lang="ru-RU" sz="1200" i="1" dirty="0" smtClean="0"/>
              <a:t>Среднемесячная </a:t>
            </a:r>
            <a:r>
              <a:rPr lang="ru-RU" sz="1200" i="1" dirty="0"/>
              <a:t>начисленная з/плата </a:t>
            </a:r>
            <a:r>
              <a:rPr lang="ru-RU" sz="1200" i="1" dirty="0" smtClean="0"/>
              <a:t>педагогических работников в школах (в </a:t>
            </a:r>
            <a:r>
              <a:rPr lang="ru-RU" sz="1200" i="1" dirty="0"/>
              <a:t>рублях)</a:t>
            </a:r>
          </a:p>
          <a:p>
            <a:r>
              <a:rPr lang="ru-RU" sz="1200" i="1" dirty="0"/>
              <a:t>2021 год </a:t>
            </a:r>
            <a:r>
              <a:rPr lang="ru-RU" sz="1200" i="1" dirty="0" smtClean="0"/>
              <a:t>– 36 347,0</a:t>
            </a:r>
            <a:endParaRPr lang="ru-RU" sz="1200" i="1" dirty="0"/>
          </a:p>
          <a:p>
            <a:r>
              <a:rPr lang="ru-RU" sz="1200" i="1" dirty="0"/>
              <a:t>2022 год – </a:t>
            </a:r>
            <a:r>
              <a:rPr lang="ru-RU" sz="1200" i="1" dirty="0" smtClean="0"/>
              <a:t>41 546,0</a:t>
            </a:r>
          </a:p>
          <a:p>
            <a:endParaRPr lang="ru-RU" sz="1200" i="1" dirty="0"/>
          </a:p>
          <a:p>
            <a:r>
              <a:rPr lang="ru-RU" sz="1200" i="1" dirty="0"/>
              <a:t>Среднемесячная начисленная з/плата педагогических работников </a:t>
            </a:r>
            <a:r>
              <a:rPr lang="ru-RU" sz="1200" i="1" dirty="0" smtClean="0"/>
              <a:t>учреждений дополнительного образования (в </a:t>
            </a:r>
            <a:r>
              <a:rPr lang="ru-RU" sz="1200" i="1" dirty="0"/>
              <a:t>рублях</a:t>
            </a:r>
            <a:r>
              <a:rPr lang="ru-RU" sz="1200" i="1" dirty="0" smtClean="0"/>
              <a:t>)</a:t>
            </a:r>
          </a:p>
          <a:p>
            <a:r>
              <a:rPr lang="ru-RU" sz="1200" i="1" dirty="0" smtClean="0"/>
              <a:t>2021 год – 38 664,0</a:t>
            </a:r>
          </a:p>
          <a:p>
            <a:r>
              <a:rPr lang="ru-RU" sz="1200" i="1" dirty="0" smtClean="0"/>
              <a:t>2022 год – 43 533,0</a:t>
            </a:r>
            <a:endParaRPr lang="ru-RU" sz="1200" i="1" dirty="0"/>
          </a:p>
          <a:p>
            <a:endParaRPr lang="ru-RU" sz="1200" i="1" dirty="0" smtClean="0"/>
          </a:p>
          <a:p>
            <a:r>
              <a:rPr lang="ru-RU" sz="1200" i="1" dirty="0" smtClean="0"/>
              <a:t>Среднемесячная </a:t>
            </a:r>
            <a:r>
              <a:rPr lang="ru-RU" sz="1200" i="1" dirty="0"/>
              <a:t>начисленная з/плата в </a:t>
            </a:r>
            <a:r>
              <a:rPr lang="ru-RU" sz="1200" i="1" dirty="0" smtClean="0"/>
              <a:t>учреждениях культуры (в </a:t>
            </a:r>
            <a:r>
              <a:rPr lang="ru-RU" sz="1200" i="1" dirty="0"/>
              <a:t>рублях)</a:t>
            </a:r>
          </a:p>
          <a:p>
            <a:r>
              <a:rPr lang="ru-RU" sz="1200" i="1" dirty="0"/>
              <a:t>2021 год – </a:t>
            </a:r>
            <a:r>
              <a:rPr lang="ru-RU" sz="1200" i="1" dirty="0" smtClean="0"/>
              <a:t>38 014,0</a:t>
            </a:r>
            <a:endParaRPr lang="ru-RU" sz="1200" i="1" dirty="0"/>
          </a:p>
          <a:p>
            <a:r>
              <a:rPr lang="ru-RU" sz="1200" i="1" dirty="0"/>
              <a:t>2022 год – </a:t>
            </a:r>
            <a:r>
              <a:rPr lang="ru-RU" sz="1200" i="1" dirty="0" smtClean="0"/>
              <a:t>38 428,0</a:t>
            </a:r>
            <a:endParaRPr lang="ru-RU" sz="1200" i="1" dirty="0"/>
          </a:p>
          <a:p>
            <a:endParaRPr lang="ru-RU" sz="1200" i="1" dirty="0" smtClean="0"/>
          </a:p>
          <a:p>
            <a:endParaRPr lang="ru-RU" i="1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9877672"/>
              </p:ext>
            </p:extLst>
          </p:nvPr>
        </p:nvGraphicFramePr>
        <p:xfrm>
          <a:off x="3635896" y="1283157"/>
          <a:ext cx="5317430" cy="292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55776" y="267494"/>
            <a:ext cx="6132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Расходы бюджета на социальную сферу в 2022 году составили  -  </a:t>
            </a:r>
            <a:endParaRPr lang="ru-RU" sz="1400" b="1" cap="all" dirty="0" smtClean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  <a:ea typeface="+mj-ea"/>
              <a:cs typeface="+mj-cs"/>
            </a:endParaRPr>
          </a:p>
          <a:p>
            <a:r>
              <a:rPr lang="ru-RU" sz="14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3 </a:t>
            </a:r>
            <a:r>
              <a:rPr lang="ru-RU" sz="14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317 654,6 тыс. рублей или 33,5% от общих расходов бюджета  </a:t>
            </a:r>
            <a:endParaRPr lang="ru-RU" sz="1400" b="1" cap="all" dirty="0" smtClean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  <a:ea typeface="+mj-ea"/>
              <a:cs typeface="+mj-cs"/>
            </a:endParaRPr>
          </a:p>
          <a:p>
            <a:r>
              <a:rPr lang="ru-RU" sz="14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(</a:t>
            </a:r>
            <a:r>
              <a:rPr lang="ru-RU" sz="14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на 675 698,7  тыс. рублей  больше,  чем в 2021 году)</a:t>
            </a:r>
            <a:br>
              <a:rPr lang="ru-RU" sz="14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5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284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/>
              <a:t>Муниципальные программы (тыс. рублей)</a:t>
            </a:r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8"/>
            <a:ext cx="471601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43559"/>
            <a:ext cx="3384376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75806"/>
            <a:ext cx="338437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75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33950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«Формирование современной </a:t>
            </a:r>
            <a:r>
              <a:rPr lang="ru-RU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городской </a:t>
            </a:r>
            <a:r>
              <a:rPr lang="ru-RU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среды» на 2018-2024 годы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60381"/>
            <a:ext cx="2592288" cy="301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9" y="1275606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9" y="1707654"/>
            <a:ext cx="583264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r>
              <a:rPr lang="ru-RU" sz="1400" dirty="0" smtClean="0"/>
              <a:t>Общий объем расходов в 2022 году – 41 374,1 тыс. рублей</a:t>
            </a:r>
          </a:p>
          <a:p>
            <a:endParaRPr lang="ru-RU" sz="1600" dirty="0" smtClean="0"/>
          </a:p>
          <a:p>
            <a:r>
              <a:rPr lang="ru-RU" sz="1400" dirty="0" smtClean="0"/>
              <a:t>Благоустройство </a:t>
            </a:r>
            <a:r>
              <a:rPr lang="ru-RU" sz="1400" dirty="0"/>
              <a:t>сквера расположенного по адресу: </a:t>
            </a:r>
            <a:endParaRPr lang="ru-RU" sz="1400" dirty="0" smtClean="0"/>
          </a:p>
          <a:p>
            <a:r>
              <a:rPr lang="ru-RU" sz="1400" dirty="0" smtClean="0"/>
              <a:t>г. Геленджик</a:t>
            </a:r>
            <a:r>
              <a:rPr lang="ru-RU" sz="1400" dirty="0"/>
              <a:t>, с</a:t>
            </a:r>
            <a:r>
              <a:rPr lang="ru-RU" sz="1400" dirty="0" smtClean="0"/>
              <a:t>. Кабардинка</a:t>
            </a:r>
            <a:r>
              <a:rPr lang="ru-RU" sz="1400" dirty="0"/>
              <a:t>, </a:t>
            </a:r>
            <a:r>
              <a:rPr lang="ru-RU" sz="1400" dirty="0" smtClean="0"/>
              <a:t>ул</a:t>
            </a:r>
            <a:r>
              <a:rPr lang="ru-RU" sz="1400" dirty="0"/>
              <a:t>. </a:t>
            </a:r>
            <a:r>
              <a:rPr lang="ru-RU" sz="1400" dirty="0" err="1"/>
              <a:t>Корницкого</a:t>
            </a:r>
            <a:r>
              <a:rPr lang="ru-RU" sz="1400" dirty="0"/>
              <a:t> </a:t>
            </a:r>
            <a:r>
              <a:rPr lang="ru-RU" sz="1400" dirty="0" smtClean="0"/>
              <a:t> - 717,7 тыс. рублей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Благоустройство дворовых территорий многоквартирных </a:t>
            </a:r>
            <a:endParaRPr lang="ru-RU" sz="1400" dirty="0" smtClean="0"/>
          </a:p>
          <a:p>
            <a:r>
              <a:rPr lang="ru-RU" sz="1400" dirty="0" smtClean="0"/>
              <a:t>домов </a:t>
            </a:r>
            <a:r>
              <a:rPr lang="ru-RU" sz="1400" dirty="0"/>
              <a:t>и общественных территорий </a:t>
            </a:r>
            <a:r>
              <a:rPr lang="ru-RU" sz="1400" dirty="0" smtClean="0"/>
              <a:t>– 21 913,8 тыс. рублей</a:t>
            </a:r>
          </a:p>
          <a:p>
            <a:endParaRPr lang="ru-RU" sz="1400" dirty="0" smtClean="0"/>
          </a:p>
          <a:p>
            <a:r>
              <a:rPr lang="ru-RU" sz="1400" dirty="0"/>
              <a:t>С</a:t>
            </a:r>
            <a:r>
              <a:rPr lang="ru-RU" sz="1400" dirty="0" smtClean="0"/>
              <a:t>троительство </a:t>
            </a:r>
            <a:r>
              <a:rPr lang="ru-RU" sz="1400" dirty="0"/>
              <a:t>«Андреевского парка» </a:t>
            </a:r>
            <a:r>
              <a:rPr lang="ru-RU" sz="1400" dirty="0" smtClean="0"/>
              <a:t>в </a:t>
            </a:r>
            <a:r>
              <a:rPr lang="ru-RU" sz="1400" dirty="0"/>
              <a:t>г</a:t>
            </a:r>
            <a:r>
              <a:rPr lang="ru-RU" sz="1400" dirty="0" smtClean="0"/>
              <a:t>. Геленджике – 6 742,4 тыс. рублей</a:t>
            </a:r>
          </a:p>
          <a:p>
            <a:endParaRPr lang="ru-RU" sz="1400" dirty="0"/>
          </a:p>
          <a:p>
            <a:r>
              <a:rPr lang="ru-RU" sz="1400" dirty="0"/>
              <a:t>Проектирование общественной территории в районе </a:t>
            </a:r>
            <a:endParaRPr lang="ru-RU" sz="1400" dirty="0" smtClean="0"/>
          </a:p>
          <a:p>
            <a:r>
              <a:rPr lang="ru-RU" sz="1400" dirty="0" smtClean="0"/>
              <a:t>ул. Десантной </a:t>
            </a:r>
            <a:r>
              <a:rPr lang="ru-RU" sz="1400" dirty="0"/>
              <a:t>Тонкого </a:t>
            </a:r>
            <a:r>
              <a:rPr lang="ru-RU" sz="1400" dirty="0" smtClean="0"/>
              <a:t>мыса – 12 000,0 тыс.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673" y="985833"/>
            <a:ext cx="8096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Цель</a:t>
            </a:r>
            <a:r>
              <a:rPr lang="ru-RU" sz="1400" dirty="0"/>
              <a:t>: повышение качества и комфорта городской среды на территории </a:t>
            </a:r>
            <a:r>
              <a:rPr lang="ru-RU" sz="1400" dirty="0" smtClean="0"/>
              <a:t>муниципальном </a:t>
            </a:r>
            <a:r>
              <a:rPr lang="ru-RU" sz="1400" dirty="0"/>
              <a:t>образовании город-курорт Геленджик при участии общественности,</a:t>
            </a:r>
            <a:r>
              <a:rPr lang="ru-RU" dirty="0"/>
              <a:t> </a:t>
            </a:r>
            <a:r>
              <a:rPr lang="ru-RU" sz="1400" dirty="0"/>
              <a:t>населения, </a:t>
            </a:r>
            <a:r>
              <a:rPr lang="ru-RU" sz="1400" dirty="0" smtClean="0"/>
              <a:t>заинтересованных лиц муниципального образования город-курорт Геленджик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33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7200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«Развитие местного самоуправления» на 2020-2025 годы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146003"/>
              </p:ext>
            </p:extLst>
          </p:nvPr>
        </p:nvGraphicFramePr>
        <p:xfrm>
          <a:off x="179512" y="1131589"/>
          <a:ext cx="6552728" cy="3900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/>
                <a:gridCol w="936104"/>
              </a:tblGrid>
              <a:tr h="65951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создание условий для всестороннего развития органов местного самоуправления в муниципальном образовании город-курорт Геленджик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599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136 419,7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42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муниципальными учреждениями капитального ремонта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7 146,3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25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Информирование граждан о деятельности органов местного самоуправления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25 445,2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94879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Размещение  информационных  материалов  и  модулей  о  событиях  и мероприятиях, проводимых в муниципальном образовании город-курорт Геленджик, в центральных и региональных средствах массовой информации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2 994,1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5701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Премирование победителей муниципальных конкурсов 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1 530,0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31590"/>
            <a:ext cx="223224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Нов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03798"/>
            <a:ext cx="223224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1" y="158318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</a:t>
            </a:r>
            <a:r>
              <a:rPr lang="ru-RU" b="1" dirty="0" smtClean="0"/>
              <a:t> «Доступная </a:t>
            </a:r>
            <a:r>
              <a:rPr lang="ru-RU" b="1" dirty="0"/>
              <a:t>среда» на 2020-2025 годы</a:t>
            </a:r>
            <a:br>
              <a:rPr lang="ru-RU" b="1" dirty="0"/>
            </a:br>
            <a:r>
              <a:rPr lang="ru-RU" sz="1400" b="1" dirty="0" smtClean="0"/>
              <a:t>Цель: повышение </a:t>
            </a:r>
            <a:r>
              <a:rPr lang="ru-RU" sz="1400" b="1" dirty="0"/>
              <a:t>уровня доступности приоритетных объектов и услуг в приоритетных сферах жизнедеятельности для инвалидов и других маломобильных групп населения</a:t>
            </a:r>
          </a:p>
          <a:p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5646"/>
            <a:ext cx="42484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057841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Общий объем расходов по программе в 2022 году – 3 554,7 тыс. рублей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556088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Ремонт путей движения на городских пляжных территориях для обеспечения инвалидов и других групп населения с ограниченными возможностями передвижения, равные условиям жизнедеятельности с другими категориями населения </a:t>
            </a:r>
            <a:r>
              <a:rPr lang="ru-RU" sz="1400" dirty="0" smtClean="0"/>
              <a:t>– 2 648,7 тыс. рублей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3075806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Организация предоставления </a:t>
            </a:r>
            <a:r>
              <a:rPr lang="ru-RU" sz="1400" dirty="0" smtClean="0"/>
              <a:t>дополнительного </a:t>
            </a:r>
          </a:p>
          <a:p>
            <a:pPr algn="just"/>
            <a:r>
              <a:rPr lang="ru-RU" sz="1400" dirty="0" smtClean="0"/>
              <a:t>образования </a:t>
            </a:r>
            <a:r>
              <a:rPr lang="ru-RU" sz="1400" dirty="0"/>
              <a:t>детям в </a:t>
            </a:r>
            <a:r>
              <a:rPr lang="ru-RU" sz="1400" dirty="0" smtClean="0"/>
              <a:t>муниципальных </a:t>
            </a:r>
          </a:p>
          <a:p>
            <a:pPr algn="just"/>
            <a:r>
              <a:rPr lang="ru-RU" sz="1400" dirty="0" smtClean="0"/>
              <a:t>образовательных </a:t>
            </a:r>
            <a:r>
              <a:rPr lang="ru-RU" sz="1400" dirty="0"/>
              <a:t>организациях </a:t>
            </a:r>
            <a:r>
              <a:rPr lang="ru-RU" sz="1400" dirty="0" smtClean="0"/>
              <a:t>путем </a:t>
            </a:r>
          </a:p>
          <a:p>
            <a:pPr algn="just"/>
            <a:r>
              <a:rPr lang="ru-RU" sz="1400" dirty="0" smtClean="0"/>
              <a:t>создания </a:t>
            </a:r>
            <a:r>
              <a:rPr lang="ru-RU" sz="1400" dirty="0"/>
              <a:t>в муниципальных организациях </a:t>
            </a:r>
            <a:endParaRPr lang="ru-RU" sz="1400" dirty="0" smtClean="0"/>
          </a:p>
          <a:p>
            <a:pPr algn="just"/>
            <a:r>
              <a:rPr lang="ru-RU" sz="1400" dirty="0" smtClean="0"/>
              <a:t>дополнительного </a:t>
            </a:r>
            <a:r>
              <a:rPr lang="ru-RU" sz="1400" dirty="0"/>
              <a:t>образования детей </a:t>
            </a:r>
            <a:endParaRPr lang="ru-RU" sz="1400" dirty="0" smtClean="0"/>
          </a:p>
          <a:p>
            <a:pPr algn="just"/>
            <a:r>
              <a:rPr lang="ru-RU" sz="1400" dirty="0" smtClean="0"/>
              <a:t>условий </a:t>
            </a:r>
            <a:r>
              <a:rPr lang="ru-RU" sz="1400" dirty="0"/>
              <a:t>для получения детьми-инвалидами </a:t>
            </a:r>
            <a:endParaRPr lang="ru-RU" sz="1400" dirty="0" smtClean="0"/>
          </a:p>
          <a:p>
            <a:pPr algn="just"/>
            <a:r>
              <a:rPr lang="ru-RU" sz="1400" dirty="0" smtClean="0"/>
              <a:t>качественного </a:t>
            </a:r>
            <a:r>
              <a:rPr lang="ru-RU" sz="1400" dirty="0"/>
              <a:t>образования </a:t>
            </a:r>
            <a:r>
              <a:rPr lang="ru-RU" sz="1400" dirty="0" smtClean="0"/>
              <a:t>– 906,0 тыс.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273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85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«Реализация молодежной политики»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2020-2025 годы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195461"/>
              </p:ext>
            </p:extLst>
          </p:nvPr>
        </p:nvGraphicFramePr>
        <p:xfrm>
          <a:off x="107504" y="1275607"/>
          <a:ext cx="5184576" cy="352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864096"/>
              </a:tblGrid>
              <a:tr h="8115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Содействие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успешной интеграции молодежи в общество и повышение ее роли в жизни муниципального образования город-курорт Геленджик (тыс. рублей)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0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25 880,3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15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 по работе с молодежью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3 247,2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Содержание казенных учреждений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18 866,2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Содержание управления по делам молодежи 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716,9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339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Гранты муниципального образования город-курорт Геленджик для социально и общественно активной молодежи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194" name="Picture 2" descr="Онлайн-дискуссия, посвященная молодежной политике, состоялась в РСМ |  Информационное агентство «Время Н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275606"/>
            <a:ext cx="374441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11510"/>
            <a:ext cx="81369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Муниципальная программа </a:t>
            </a:r>
            <a:r>
              <a:rPr lang="ru-RU" b="1" dirty="0" smtClean="0"/>
              <a:t>«</a:t>
            </a:r>
            <a:r>
              <a:rPr lang="ru-RU" b="1" dirty="0"/>
              <a:t>Развитие образования» на 2020-2025 годы</a:t>
            </a:r>
            <a:r>
              <a:rPr lang="ru-RU" b="1" dirty="0" smtClean="0"/>
              <a:t>»</a:t>
            </a:r>
          </a:p>
          <a:p>
            <a:r>
              <a:rPr lang="ru-RU" sz="1600" b="1" dirty="0" smtClean="0"/>
              <a:t>Цель: обеспечение высокого качества образования в соответствии с запросами населения и перспективными задачами развития экономики МО город-курорт Геленджик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Количество садов – 36, школ – 16, учреждений дополнительного образования - 4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1" y="843558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  Общий </a:t>
            </a:r>
            <a:r>
              <a:rPr lang="ru-RU" sz="1400" b="1" dirty="0"/>
              <a:t>объем расходов </a:t>
            </a:r>
            <a:r>
              <a:rPr lang="ru-RU" sz="1400" b="1" dirty="0" smtClean="0"/>
              <a:t>в </a:t>
            </a:r>
            <a:r>
              <a:rPr lang="ru-RU" sz="1400" b="1" dirty="0"/>
              <a:t>2022 </a:t>
            </a:r>
            <a:r>
              <a:rPr lang="ru-RU" sz="1400" b="1" dirty="0" smtClean="0"/>
              <a:t>году – </a:t>
            </a:r>
          </a:p>
          <a:p>
            <a:r>
              <a:rPr lang="ru-RU" sz="1400" b="1" dirty="0" smtClean="0"/>
              <a:t>  2 098 247,2 тыс. рублей</a:t>
            </a:r>
            <a:endParaRPr lang="ru-RU" sz="1400" b="1" dirty="0"/>
          </a:p>
        </p:txBody>
      </p:sp>
      <p:pic>
        <p:nvPicPr>
          <p:cNvPr id="4098" name="Picture 2" descr="Презентация. Круговорот воды в природе. - Презентации - Дошкольное  образование - Обучение и развитие - ПочемуЧка - Сайт для детей и их  родител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65726"/>
            <a:ext cx="3384376" cy="18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163564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Обеспечение </a:t>
            </a:r>
            <a:r>
              <a:rPr lang="ru-RU" sz="1200" dirty="0"/>
              <a:t>бесплатным горячим питанием </a:t>
            </a:r>
            <a:endParaRPr lang="ru-RU" sz="1200" dirty="0" smtClean="0"/>
          </a:p>
          <a:p>
            <a:pPr algn="just"/>
            <a:r>
              <a:rPr lang="ru-RU" sz="1200" dirty="0" smtClean="0"/>
              <a:t>обучающихся </a:t>
            </a:r>
            <a:r>
              <a:rPr lang="ru-RU" sz="1200" dirty="0"/>
              <a:t>1-4 классов, детей инвалидов, </a:t>
            </a:r>
            <a:endParaRPr lang="ru-RU" sz="1200" dirty="0" smtClean="0"/>
          </a:p>
          <a:p>
            <a:pPr algn="just"/>
            <a:r>
              <a:rPr lang="ru-RU" sz="1200" dirty="0" smtClean="0"/>
              <a:t>обучающихся </a:t>
            </a:r>
            <a:r>
              <a:rPr lang="ru-RU" sz="1200" dirty="0"/>
              <a:t>с ОВЗ, детей из многодетных </a:t>
            </a:r>
            <a:r>
              <a:rPr lang="ru-RU" sz="1200" dirty="0" smtClean="0"/>
              <a:t>семей 146 700,4 тыс. рублей (8 548 детей)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2538652"/>
            <a:ext cx="3312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На </a:t>
            </a:r>
            <a:r>
              <a:rPr lang="ru-RU" sz="1200" dirty="0"/>
              <a:t>обеспечение функционирования </a:t>
            </a:r>
            <a:endParaRPr lang="ru-RU" sz="1200" dirty="0" smtClean="0"/>
          </a:p>
          <a:p>
            <a:pPr algn="just"/>
            <a:r>
              <a:rPr lang="ru-RU" sz="1200" dirty="0" smtClean="0"/>
              <a:t>модели </a:t>
            </a:r>
            <a:r>
              <a:rPr lang="ru-RU" sz="1200" dirty="0"/>
              <a:t>персонифицированного </a:t>
            </a:r>
            <a:endParaRPr lang="ru-RU" sz="1200" dirty="0" smtClean="0"/>
          </a:p>
          <a:p>
            <a:pPr algn="just"/>
            <a:r>
              <a:rPr lang="ru-RU" sz="1200" dirty="0" smtClean="0"/>
              <a:t>финансирования </a:t>
            </a:r>
            <a:r>
              <a:rPr lang="ru-RU" sz="1200" dirty="0"/>
              <a:t>дополнительного </a:t>
            </a:r>
            <a:endParaRPr lang="ru-RU" sz="1200" dirty="0" smtClean="0"/>
          </a:p>
          <a:p>
            <a:pPr algn="just"/>
            <a:r>
              <a:rPr lang="ru-RU" sz="1200" dirty="0" smtClean="0"/>
              <a:t>образования детей – 23 096,1 тыс. рублей (1520 сертификатов)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3579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3579862"/>
            <a:ext cx="3451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Капитальный </a:t>
            </a:r>
            <a:r>
              <a:rPr lang="ru-RU" sz="1200" dirty="0"/>
              <a:t>ремонт учреждений образования </a:t>
            </a:r>
            <a:endParaRPr lang="ru-RU" sz="1200" dirty="0" smtClean="0"/>
          </a:p>
          <a:p>
            <a:r>
              <a:rPr lang="ru-RU" sz="1200" dirty="0" smtClean="0"/>
              <a:t>176 161,6 тыс. рублей (43 учреждения)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054301"/>
            <a:ext cx="4464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3369649"/>
            <a:ext cx="355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Оснащение </a:t>
            </a:r>
            <a:r>
              <a:rPr lang="ru-RU" sz="1400" dirty="0"/>
              <a:t>новых дошкольных </a:t>
            </a:r>
            <a:endParaRPr lang="ru-RU" sz="1400" dirty="0" smtClean="0"/>
          </a:p>
          <a:p>
            <a:r>
              <a:rPr lang="ru-RU" sz="1400" dirty="0" smtClean="0"/>
              <a:t>учреждений </a:t>
            </a:r>
            <a:r>
              <a:rPr lang="ru-RU" sz="1400" dirty="0"/>
              <a:t>(групп) </a:t>
            </a:r>
            <a:r>
              <a:rPr lang="ru-RU" sz="1400" dirty="0" smtClean="0"/>
              <a:t>– 2 412,1 тыс. рублей (создано 120 мест)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4041527"/>
            <a:ext cx="3744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/>
          </a:p>
          <a:p>
            <a:r>
              <a:rPr lang="ru-RU" sz="1400" dirty="0"/>
              <a:t>С</a:t>
            </a:r>
            <a:r>
              <a:rPr lang="ru-RU" sz="1400" dirty="0" smtClean="0"/>
              <a:t>убсидии на выполнение муниципального </a:t>
            </a:r>
          </a:p>
          <a:p>
            <a:r>
              <a:rPr lang="ru-RU" sz="1400" dirty="0" smtClean="0"/>
              <a:t>задания – 1 580 052,4 тыс.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205504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культуры»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2020-2025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развитие и реализация культурного и духовного потенциала каждой личности (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5623"/>
            <a:ext cx="6840760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6556123"/>
              </p:ext>
            </p:extLst>
          </p:nvPr>
        </p:nvGraphicFramePr>
        <p:xfrm>
          <a:off x="107504" y="1275606"/>
          <a:ext cx="6768752" cy="372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/>
                <a:gridCol w="1008112"/>
              </a:tblGrid>
              <a:tr h="53203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421 974 ,6</a:t>
                      </a:r>
                      <a:r>
                        <a:rPr lang="ru-RU" sz="12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рублей)</a:t>
                      </a: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Оснащение образовательных организаций в сфере культуры музыкальными инструментами, оборудованием и учебными материалами в рамках реализации регионального проекта «Культурная среда» (2 учреждения)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9 106,8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51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мероприятий в области культуры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43 201,6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Издание социально-значимой краеведческой литературы, литературная премия 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Владимира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Короленко (2 победителя)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999,0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97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Осуществление муниципальными учреждениями капитального ремонта (отремонтировано 7 учреждений)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23 390,8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52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Реализация мероприятий по модернизации библиотек в части комплектования книжных фондов библиотек (1166 экземпляров)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699,2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500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Трансформация общедоступных библиотек муниципального образования город-курорт Геленджик за счет приспособления внутреннего пространства библиотек к современным потребностям пользователей, создания условий для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безбарьерного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общения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4 591,3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218" name="Picture 2" descr="Геленджик станет центром культурного притяжения Черноморской экономической  зоны | Стратегия социально-экономического развития муниципального  образования город-курорт Гелендж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9582"/>
            <a:ext cx="208823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31790"/>
            <a:ext cx="20882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3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3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Развитие физической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спорта»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2020-2025 годы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198547"/>
              </p:ext>
            </p:extLst>
          </p:nvPr>
        </p:nvGraphicFramePr>
        <p:xfrm>
          <a:off x="107504" y="1044276"/>
          <a:ext cx="6264696" cy="394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936104"/>
              </a:tblGrid>
              <a:tr h="794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Обеспечение условий для развития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физической культуры  и массового спорта, создание условий адаптации и успешной самореализации молодежи (тыс. рублей)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47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году,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233 671,9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Осуществление муниципальными учреждениями капитального ремонта (отремонтировано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учреждения)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16 265,1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Укрепление материально-технической базы муниципальных физкультурно-спортивных организаций в части приобретения автобусов и микроавтобусов для муниципальных физкультурно-спортивных организаций (приобретен 1 автобус)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3 852,4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Участие спортсменов  и команд муниципального образования город-курорт Геленджик в официальных спортивных и физкультурных мероприятиях различного уровня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2 638,9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5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Выполнение</a:t>
                      </a: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муниципального</a:t>
                      </a: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задания</a:t>
                      </a: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учреждениями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123 320,1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9583"/>
            <a:ext cx="25922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3798"/>
            <a:ext cx="259228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72007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 «Развитие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жилищно-коммунального хозяйства» на 2020-2025 годы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 обеспечение благоприятной окружающей среды и экологической безопасности на территории Геленджика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998323"/>
              </p:ext>
            </p:extLst>
          </p:nvPr>
        </p:nvGraphicFramePr>
        <p:xfrm>
          <a:off x="107504" y="1203599"/>
          <a:ext cx="6984776" cy="3675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/>
                <a:gridCol w="1008112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1 012 442,4 </a:t>
                      </a: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(тыс. рублей)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содержание сетей уличного и декоративного освещения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126 499,8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Озеленение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032,1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999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Рекультивация полигона твердых коммунальных отходов вблизи села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Кабардинка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331 142,9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55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Ликвидация мест несанкционированного размещения твердых коммунальных отходов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9 599,9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Капитальный ремонт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автомобильных дорог местного значения, включая проектно-изыскательские работы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218 467,3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Содержание автомобильных дорог местного значения, включая проектные работы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174 693,0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72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Создание условий для массового отдыха и организации обустройства мест массового отдыха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77 598,6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Прочие мероприятия по благоустройству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110 493,5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Закупка  контейнеров  в  рамках  реализации  мероприятий  Федерального  проекта «Комплексная система обращения с твердыми коммунальными отходами»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5 222,5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 descr="Геленджик | Меняй Геленджик всего в один клик - БезФорма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03597"/>
            <a:ext cx="1872208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03798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1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516359"/>
              </p:ext>
            </p:extLst>
          </p:nvPr>
        </p:nvGraphicFramePr>
        <p:xfrm>
          <a:off x="1403648" y="141480"/>
          <a:ext cx="7152456" cy="507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52456"/>
              </a:tblGrid>
              <a:tr h="507492">
                <a:tc>
                  <a:txBody>
                    <a:bodyPr/>
                    <a:lstStyle/>
                    <a:p>
                      <a:pPr algn="ctr"/>
                      <a:r>
                        <a:rPr lang="ru-RU" sz="1400" spc="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социально-экономические</a:t>
                      </a:r>
                      <a:r>
                        <a:rPr lang="ru-RU" sz="1400" spc="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 развития города-курорта Геленджика</a:t>
                      </a:r>
                      <a:endParaRPr lang="ru-RU" sz="1400" spc="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93275066"/>
              </p:ext>
            </p:extLst>
          </p:nvPr>
        </p:nvGraphicFramePr>
        <p:xfrm>
          <a:off x="1979712" y="1275606"/>
          <a:ext cx="2448272" cy="151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1987" y="917652"/>
            <a:ext cx="4121981" cy="216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 (тыс. человек)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remontnensky.ikro.ru/netcat_files/3523/3401/0cc7cca3c2c3e7af51ecfde47178653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1728192" cy="1440160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68032358"/>
              </p:ext>
            </p:extLst>
          </p:nvPr>
        </p:nvGraphicFramePr>
        <p:xfrm>
          <a:off x="6444208" y="1290530"/>
          <a:ext cx="2448272" cy="142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104" name="Picture 8" descr="https://www.director-club.ru/upload/iblock/5a9/5a96c6d0dd7533504198cc759152fa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72009"/>
            <a:ext cx="2160240" cy="1443757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4427984" y="917651"/>
            <a:ext cx="4464496" cy="216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численность занятых в экономике (тыс. человек)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https://sun9-60.userapi.com/impg/c855628/v855628102/25c101/FT36mXvHakE.jpg?size=1280x720&amp;quality=96&amp;sign=e417493b853db43720ea62eb79aa4390&amp;c_uniq_tag=MC6XfwIf6nzvDBdVbU6c5Q9aDsaY6hNYh0IIZZL2D9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8" y="3363838"/>
            <a:ext cx="1728192" cy="1584176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197657" y="3003798"/>
            <a:ext cx="4086312" cy="216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(тыс. рублей)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38482242"/>
              </p:ext>
            </p:extLst>
          </p:nvPr>
        </p:nvGraphicFramePr>
        <p:xfrm>
          <a:off x="2051720" y="336383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427984" y="2859782"/>
            <a:ext cx="4464496" cy="3600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официально зарегистрированных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 (тыс. рублей)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https://www.potenciartalento.com/wp-content/uploads/2016/02/analisis-cualitativo-y-estrategico-de-la-empresa-1920x9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3838"/>
            <a:ext cx="2160240" cy="1621483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1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755576" cy="7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713017748"/>
              </p:ext>
            </p:extLst>
          </p:nvPr>
        </p:nvGraphicFramePr>
        <p:xfrm>
          <a:off x="6588224" y="3219821"/>
          <a:ext cx="2448272" cy="180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9791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3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 «Дети Геленджика»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2020-2025 годы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525980"/>
              </p:ext>
            </p:extLst>
          </p:nvPr>
        </p:nvGraphicFramePr>
        <p:xfrm>
          <a:off x="179512" y="1056652"/>
          <a:ext cx="6264696" cy="360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864096"/>
              </a:tblGrid>
              <a:tr h="448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создание комфортной и доброжелательной среды для жизни детей, семей с детьми в муниципальном образовании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город-курорт Геленджик  (тыс. рублей)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277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2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98 740,4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27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Обеспечение отдыха детей в каникулярное время (отдохнуло 1475 детей)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9 325,1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5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Ежемесячное вознаграждения, причитающееся приемным родителям за оказание услуг по воспитанию приемных детей (59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человек)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17 276,6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945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Выплата ежемесячных денежных средств на содержание детей-сирот и детей, оставшихся без попечения родителей, находящихся под опекой (77 детей)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28 949,5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32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Предоставление жилых помещений детям-сиротам и детям, оставшимся без попечения родителей (приобретено 10 квартир)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41 649,1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945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Выплата единовременного пособия на ремонт жилых помещений, принадлежащих детям-сиротам и детям, оставшимся без попечения родителей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40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Выплата ежемесячного вознаграждения, причитающегося патронатным воспитателям (2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человека)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257,6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15566"/>
            <a:ext cx="24482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5" y="3075806"/>
            <a:ext cx="2555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Ежемесячные выплаты на детей, </a:t>
            </a:r>
          </a:p>
          <a:p>
            <a:r>
              <a:rPr lang="ru-RU" sz="1200" dirty="0" smtClean="0"/>
              <a:t>находящихся под опекой (</a:t>
            </a:r>
            <a:r>
              <a:rPr lang="ru-RU" sz="1200" dirty="0" err="1" smtClean="0"/>
              <a:t>попечи</a:t>
            </a:r>
            <a:r>
              <a:rPr lang="ru-RU" sz="1200" dirty="0" smtClean="0"/>
              <a:t>-</a:t>
            </a:r>
          </a:p>
          <a:p>
            <a:r>
              <a:rPr lang="ru-RU" sz="1200" dirty="0" err="1" smtClean="0"/>
              <a:t>тельством</a:t>
            </a:r>
            <a:r>
              <a:rPr lang="ru-RU" sz="1200" dirty="0" smtClean="0"/>
              <a:t>)  - 12 962 рубля–на ребенка до 18 лет</a:t>
            </a:r>
          </a:p>
          <a:p>
            <a:r>
              <a:rPr lang="ru-RU" sz="1200" dirty="0" smtClean="0"/>
              <a:t>Ежемесячные выплаты на ребенка, </a:t>
            </a:r>
          </a:p>
          <a:p>
            <a:r>
              <a:rPr lang="ru-RU" sz="1200" dirty="0" smtClean="0"/>
              <a:t>переданного на воспитание в приемные и патронатные семьи</a:t>
            </a:r>
          </a:p>
          <a:p>
            <a:r>
              <a:rPr lang="ru-RU" sz="1200" dirty="0" smtClean="0"/>
              <a:t>12 962 рубля – на ребенка до 7 лет</a:t>
            </a:r>
          </a:p>
          <a:p>
            <a:r>
              <a:rPr lang="ru-RU" sz="1200" dirty="0" smtClean="0"/>
              <a:t>14 047 рублей – на ребенка от 7 до 18 лет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035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5486"/>
            <a:ext cx="7941568" cy="6480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«Социальная поддержка граждан» на 2020-2025 годы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128225"/>
              </p:ext>
            </p:extLst>
          </p:nvPr>
        </p:nvGraphicFramePr>
        <p:xfrm>
          <a:off x="144588" y="952058"/>
          <a:ext cx="7091708" cy="407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7612"/>
                <a:gridCol w="864096"/>
              </a:tblGrid>
              <a:tr h="53957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создание условий для роста благосостояния отдельных категорий граждан, проживающих на территории муниципального образования город-курорт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Геленджик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(тыс. рублей)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763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28 470,3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84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Мера социальной поддержки граждан, награжденных медалью "За достойный вклад в развитие муниципального образования город-курорт Геленджик", в виде бесплатного проезда (воспользовалось 18 человек)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Пенсионное обеспечение за выслугу лет лицам, замещавших муниципальные должности и должности муниципальной службы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11 341,6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8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Льготный проезд пенсионеров на маршрутах пригородного сообщения (3096 человек)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5 936,2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773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Компенсация расходов по оплате подписки на отдельное периодическое печатное издание отдельным категориям граждан, постоянно проживающих на территории муниципального образования город-курорт Геленджик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343,8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Дополнительная мера социальной поддержки  некоторых категорий граждан Российской Федерации в связи с 77-й годовщиной Победы в Великой Отечественной войне 1941-1945 годов (297 человек)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9 955,0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Мера социальной поддержки членам семей погибших граждан, принимавших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участие в военной операции на территориях ДНР, ЛНР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1 000,0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31790"/>
            <a:ext cx="172819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987575"/>
            <a:ext cx="1728192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7528"/>
            <a:ext cx="8229600" cy="7100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«Экономическое развитие» на 2020-2025 годы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474673"/>
              </p:ext>
            </p:extLst>
          </p:nvPr>
        </p:nvGraphicFramePr>
        <p:xfrm>
          <a:off x="107504" y="996950"/>
          <a:ext cx="6912768" cy="4029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864096"/>
              </a:tblGrid>
              <a:tr h="5666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обеспечение комплексного и устойчивого экономического развития и повышения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инвестиционной привлекательности  муниципального образования город-курорт Геленджик 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8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46 795,7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Создание условий для массового отдыха (терренкуров)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54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муниципального конкурса «Лучший молодежный инвестиционный проект муниципального образования город-курорт Геленджик»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информационных материалов и публикаций в СМИ, изготовление баннеров с целью распространения положительного опыта организации и ведения предпринимательской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Приобретение    автобусов    с    улучшенными    технико-экономическими и экологическими характеристиками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30 000,0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Поддержка, развитие и продвижение инвестиционного Интернет-сайта муниципального образования город-курорт Геленджик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7575"/>
            <a:ext cx="1944215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Стратегия социально-экономического развития муниципального образования  город-курорт Геленджик | Ещё один сайт на Word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3" y="3219822"/>
            <a:ext cx="190821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5978"/>
            <a:ext cx="8003232" cy="78159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Муниципальная программа «Комплексное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устойчивое развитие 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сфере строительства и архитектуры»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2020-2025 годы</a:t>
            </a:r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717490"/>
              </p:ext>
            </p:extLst>
          </p:nvPr>
        </p:nvGraphicFramePr>
        <p:xfrm>
          <a:off x="107504" y="1034040"/>
          <a:ext cx="8856984" cy="3833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/>
                <a:gridCol w="1080120"/>
              </a:tblGrid>
              <a:tr h="6480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создание условий для устойчивого развития территории муниципального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образования город-курорт Геленджик  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4 888 377,2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блока на 400 мест на территории муниципального бюджетного </a:t>
                      </a:r>
                    </a:p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образовательного учреждения средней общеобразовательной школы №2, расположенного по адресу: г. Геленджик, ул. Полевая,2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5 453,8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детского сада по ул. Революционной, 87 в с.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Кабардинка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94 736,5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спортивного зала расположенного  по ул. Красной с. Пшада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8 840,2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575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комплексной спортивно-игровой площадки в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хут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. Широкая щель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			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8 879,2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комплексной спортивно-игровой площадки в с.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Прасковеевка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в г. Геленджик 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2 726,3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92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Реконструкция   очистных   сооружений   канализации   «Кабардинка»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45 217,7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2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493061"/>
              </p:ext>
            </p:extLst>
          </p:nvPr>
        </p:nvGraphicFramePr>
        <p:xfrm>
          <a:off x="179512" y="483518"/>
          <a:ext cx="6624736" cy="4515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/>
                <a:gridCol w="1080120"/>
              </a:tblGrid>
              <a:tr h="12241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«Комплексное и устойчивое развитие в сфере строительства и архитектуры»  </a:t>
                      </a:r>
                    </a:p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2020-2025 годы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школы на 1550 мест, расположенной по адресу: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г.Геленджик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ул. Пионерская, б/н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202 017,4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обеспечению 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жильем молодых семей  (социальные выплаты предоставлены 41 семье)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50 175,5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изменений в правила землепользования и застройки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город-курорт Геленджик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26 000,0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работ по строительству водовода от 113 отметки до РЧВ 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ул. Новороссийской г. Геленджик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118 512,2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работ по строительству очистных сооружений  канализации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производительностью 50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тыс.м.куб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./сутки и глубоководного выпуска по ул.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Солнцедарской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б/н в г. Геленджике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4 221 933,2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7654"/>
            <a:ext cx="22322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872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052" y="277530"/>
            <a:ext cx="8073092" cy="63803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 «Информатизация органов местного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самоуправления» на 2020-2025 годы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991434"/>
              </p:ext>
            </p:extLst>
          </p:nvPr>
        </p:nvGraphicFramePr>
        <p:xfrm>
          <a:off x="107504" y="987576"/>
          <a:ext cx="6624736" cy="396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  <a:gridCol w="792088"/>
              </a:tblGrid>
              <a:tr h="57606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формирование эффективной системы муниципального управления на основе использования информационных и телекоммуникационных технологий  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099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5 127,3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38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Техническое оснащение администрации муниципального образования город-курорт Геленджик средствами вычислительной и оргтехники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1 450,8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38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и техническое обслуживание компьютерной и оргтехники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Сопровождение и развитие систем электронного документооборота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393,0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601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и сопровождение официального сайта администрации муниципального образования город-курорт Геленджик в информационно-коммуникационной сети «Интернет»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41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 информационных ресурсов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7574"/>
            <a:ext cx="223224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Информатизация образов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31790"/>
            <a:ext cx="2232248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7200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«Поддержка казачьих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обществ» на 2020-2025 годы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63338"/>
              </p:ext>
            </p:extLst>
          </p:nvPr>
        </p:nvGraphicFramePr>
        <p:xfrm>
          <a:off x="336660" y="1333239"/>
          <a:ext cx="576064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864096"/>
              </a:tblGrid>
              <a:tr h="4434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реализация государственной политики в отношении Кубанского казачества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территории муниципального образования город-курорт Геленджик 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69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24 447,4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07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Финансовая поддержка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Геленджикского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районного казачьего общества  Черноморского  окружного  казачьего общества Кубанского войскового  казачьего общества на осуществление деятельности по участию в охране общественного порядка на территории муниципального образования город-курорт Геленджик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24 447,4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75607"/>
            <a:ext cx="2736304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03798"/>
            <a:ext cx="201622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«Обеспечение безопасности населения»  на 2020-2025 годы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989534"/>
              </p:ext>
            </p:extLst>
          </p:nvPr>
        </p:nvGraphicFramePr>
        <p:xfrm>
          <a:off x="179512" y="1347614"/>
          <a:ext cx="7416824" cy="366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/>
                <a:gridCol w="864096"/>
              </a:tblGrid>
              <a:tr h="57912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создание условий для обеспечения безопасности населения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муниципального образования город-курорт Геленджик (тыс. рублей)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698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123 950,1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автоматизированной системы комплексного видеонаблюдения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15 077,3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системы экстренного оповещения и информирования населения муниципального образования город-курорт Геленджик об угрозе возникновения чрезвычайной ситуации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3 368,3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автоматизированной системы оперативного контроля и мониторинга паводковой ситуации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4 787,5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Устройство источников наружного противопожарного водоснабжения, расположенных в сельских населенных пунктах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766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Интеграция объектовых систем видеонаблюдения социально-значимых объектов в систему обзорного видеонаблюдения муниципального сегмента системы комплексного обеспечения безопасности жизнедеятельности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3 279,4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47614"/>
            <a:ext cx="136815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Фон для презентации безопасность детей - 63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435846"/>
            <a:ext cx="136815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1512"/>
            <a:ext cx="7869560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«Развитие гражданского общества на территории МО город-курорт Геленджик»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2020-2025 годы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784012"/>
              </p:ext>
            </p:extLst>
          </p:nvPr>
        </p:nvGraphicFramePr>
        <p:xfrm>
          <a:off x="179512" y="1563638"/>
          <a:ext cx="5832648" cy="3194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792088"/>
              </a:tblGrid>
              <a:tr h="6511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развитие гражданского общества в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муниципальном образовании город-курорт Геленджик (тыс. рублей)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1907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208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Поддержка социально ориентированных некоммерческих организаций в муниципальном образовании город-курорт Геленджик в виде предоставления субсидий на реализацию общественно полезных программ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965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Изготовление листовок с социальной рекламой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834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национальных праздников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91629"/>
            <a:ext cx="2952327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Гражданское общество картинки - 61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291831"/>
            <a:ext cx="3059833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«Газификация муниципального образования город-курорт Геленджик» на 2020-2025 годы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834619"/>
              </p:ext>
            </p:extLst>
          </p:nvPr>
        </p:nvGraphicFramePr>
        <p:xfrm>
          <a:off x="179512" y="1275607"/>
          <a:ext cx="6696744" cy="3756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  <a:gridCol w="864096"/>
              </a:tblGrid>
              <a:tr h="6480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повышение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газификации населенных пунктов муниципального образования город-курорт Геленджик (тыс. рублей)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899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16 878,4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Проектирование и строительство распределительного газопровода в с. Береговое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775,7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Проектирование и строительство распределительного газопровода в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с.Архипо-Осиповка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г.Геленджик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. 2 этап, 5, 6 и 7 очереди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2 187,2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Проектирование и строительство распределительного газопровода в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х.Бетта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Проектирование и строительство распределительного газопровода в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хут.Широкая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Щель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9 111,0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Проведение ремонтных работ, эксплуатация, техническое и аварийно-диспетчерское обслуживание газопроводов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4 443,9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75606"/>
            <a:ext cx="208823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3147814"/>
            <a:ext cx="208823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6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75343586"/>
              </p:ext>
            </p:extLst>
          </p:nvPr>
        </p:nvGraphicFramePr>
        <p:xfrm>
          <a:off x="971600" y="267494"/>
          <a:ext cx="7488832" cy="50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32627"/>
              </p:ext>
            </p:extLst>
          </p:nvPr>
        </p:nvGraphicFramePr>
        <p:xfrm>
          <a:off x="287053" y="1419622"/>
          <a:ext cx="3979167" cy="164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968"/>
                <a:gridCol w="931524"/>
                <a:gridCol w="1009151"/>
                <a:gridCol w="931524"/>
              </a:tblGrid>
              <a:tr h="397744"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266576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5 357 091,7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9 557 537,0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178,4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560088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3 142 726,3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3 157 377,6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397744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2 214 365,4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6 400 159,4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289,0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52565844"/>
              </p:ext>
            </p:extLst>
          </p:nvPr>
        </p:nvGraphicFramePr>
        <p:xfrm>
          <a:off x="4499992" y="1491630"/>
          <a:ext cx="4392488" cy="9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16919081"/>
              </p:ext>
            </p:extLst>
          </p:nvPr>
        </p:nvGraphicFramePr>
        <p:xfrm>
          <a:off x="4499992" y="2484768"/>
          <a:ext cx="4392488" cy="102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91775205"/>
              </p:ext>
            </p:extLst>
          </p:nvPr>
        </p:nvGraphicFramePr>
        <p:xfrm>
          <a:off x="4537002" y="3651870"/>
          <a:ext cx="4392488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843558"/>
            <a:ext cx="3600400" cy="4320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к 2021 году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611560" cy="7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7386" y="843558"/>
            <a:ext cx="39604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плановых назначений местного бюджета(тыс. руб.)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780" y="3147814"/>
            <a:ext cx="39604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плановых назначений консолидированного бюджета (тыс. руб.)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56215"/>
              </p:ext>
            </p:extLst>
          </p:nvPr>
        </p:nvGraphicFramePr>
        <p:xfrm>
          <a:off x="299863" y="3723878"/>
          <a:ext cx="3972273" cy="1246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777"/>
                <a:gridCol w="1008112"/>
                <a:gridCol w="1008112"/>
                <a:gridCol w="924272"/>
              </a:tblGrid>
              <a:tr h="3099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</a:tr>
              <a:tr h="28072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9 972 422,2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10 084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492,7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072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7 031 136,0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7 557 446,0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072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7 734 188,1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7 970 453,3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7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2"/>
            <a:ext cx="8229600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«Профилактика экстремизма и терроризма »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2020-2025годы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4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"/>
            <a:ext cx="624052" cy="5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264591"/>
              </p:ext>
            </p:extLst>
          </p:nvPr>
        </p:nvGraphicFramePr>
        <p:xfrm>
          <a:off x="107504" y="1388338"/>
          <a:ext cx="6552728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/>
                <a:gridCol w="936104"/>
              </a:tblGrid>
              <a:tr h="1327428">
                <a:tc gridSpan="2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участие в профилактике терроризма и экстремизма,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 также в минимизации и(или) ликвидации последствий проявления терроризма и экстремизма в границах муниципального образования город-курорт Геленджик (тыс. рублей)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по программе в 2022 году, в том числе: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28 884,3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366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антитеррористических мероприятий по повышению инженерно-технической защищенности социально значимых объектов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28 858,3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Изготовление и распространение тематической печатной продукции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9622"/>
            <a:ext cx="230425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03799"/>
            <a:ext cx="2304256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899998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26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5887615"/>
              </p:ext>
            </p:extLst>
          </p:nvPr>
        </p:nvGraphicFramePr>
        <p:xfrm>
          <a:off x="1115616" y="123478"/>
          <a:ext cx="7632848" cy="62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755576" cy="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lass-tour.com/wp-content/uploads/4/1/e/41e971f7b255e4c84f1d288790f4d34f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582"/>
            <a:ext cx="2736303" cy="1836905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12945030"/>
              </p:ext>
            </p:extLst>
          </p:nvPr>
        </p:nvGraphicFramePr>
        <p:xfrm>
          <a:off x="2740703" y="1487302"/>
          <a:ext cx="6254881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347864" y="1059582"/>
            <a:ext cx="5040560" cy="2787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разрезе доходных источников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3435846"/>
            <a:ext cx="576064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9591" y="3435846"/>
            <a:ext cx="576064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755576" cy="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1574299"/>
              </p:ext>
            </p:extLst>
          </p:nvPr>
        </p:nvGraphicFramePr>
        <p:xfrm>
          <a:off x="1547664" y="1059582"/>
          <a:ext cx="6377940" cy="377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3608" y="196129"/>
            <a:ext cx="7560840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местного бюджета муниципального образования город-курорт Геленджик в 2022 году (тыс. руб.)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4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755576" cy="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23479"/>
            <a:ext cx="784887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исполнения доходной части бюджета города-курорта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Геленджика в сравнении с прошлым годом (тыс. руб.)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rus-camper.ru/wp-content/uploads/d/2/1/d212f210c4080147591eecabcc60da4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56" y="1059582"/>
            <a:ext cx="2474009" cy="3528392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69975348"/>
              </p:ext>
            </p:extLst>
          </p:nvPr>
        </p:nvGraphicFramePr>
        <p:xfrm>
          <a:off x="107504" y="1143534"/>
          <a:ext cx="6096000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75856" y="4610638"/>
            <a:ext cx="529208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4618082"/>
            <a:ext cx="529208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acidi\Desktop\Новая папка\1889_b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755576" cy="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23478"/>
            <a:ext cx="792088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в бюджет муниципального образования город-курорт Геленджик (тыс. руб.)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59454835"/>
              </p:ext>
            </p:extLst>
          </p:nvPr>
        </p:nvGraphicFramePr>
        <p:xfrm>
          <a:off x="971600" y="987574"/>
          <a:ext cx="792088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31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4E3B30"/>
                </a:solidFill>
              </a:rPr>
              <a:t>Показатели исполнения расходной части бюджета за 2022 год (тыс. рублей)</a:t>
            </a:r>
            <a:br>
              <a:rPr lang="ru-RU" sz="1800" dirty="0">
                <a:solidFill>
                  <a:srgbClr val="4E3B30"/>
                </a:solidFill>
              </a:rPr>
            </a:br>
            <a:r>
              <a:rPr lang="ru-RU" sz="1800" dirty="0">
                <a:solidFill>
                  <a:srgbClr val="4E3B30"/>
                </a:solidFill>
              </a:rPr>
              <a:t>Расходы всего – 9 900 </a:t>
            </a:r>
            <a:r>
              <a:rPr lang="ru-RU" sz="1800" dirty="0" smtClean="0">
                <a:solidFill>
                  <a:srgbClr val="4E3B30"/>
                </a:solidFill>
              </a:rPr>
              <a:t>900,2 (98,5% исполнения годового плана)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601229"/>
              </p:ext>
            </p:extLst>
          </p:nvPr>
        </p:nvGraphicFramePr>
        <p:xfrm>
          <a:off x="304800" y="1165225"/>
          <a:ext cx="8686800" cy="339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053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2021 год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2022 год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F0A22E"/>
              </a:buClr>
            </a:pP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Расходы </a:t>
            </a: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на выплаты персоналу в целях обеспечения выполнения функций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государственными </a:t>
            </a: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(муниципальными) органами, казенными учреждениями, органами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управления </a:t>
            </a: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государственными внебюджетными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фондами –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477 411,2</a:t>
            </a:r>
            <a:endParaRPr lang="ru-RU" sz="1200" dirty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F0A22E"/>
              </a:buClr>
            </a:pP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Закупка </a:t>
            </a: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товаров, работ и услуг для обеспечения государственных (муниципальных) нужд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–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974 169,0</a:t>
            </a:r>
          </a:p>
          <a:p>
            <a:pPr lvl="0">
              <a:buClr>
                <a:srgbClr val="F0A22E"/>
              </a:buClr>
            </a:pPr>
            <a:r>
              <a:rPr lang="ru-RU" sz="1200" dirty="0">
                <a:solidFill>
                  <a:srgbClr val="4E3B30"/>
                </a:solidFill>
                <a:latin typeface="Times New Roman"/>
              </a:rPr>
              <a:t>Социальное обеспечение и иные выплаты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</a:rPr>
              <a:t>населению –           97 173,8</a:t>
            </a:r>
            <a:endParaRPr lang="ru-RU" sz="1200" dirty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F0A22E"/>
              </a:buClr>
            </a:pP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Капитальные </a:t>
            </a: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вложения в объекты государственной (муниципальной) собственности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–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212 270,4</a:t>
            </a:r>
            <a:endParaRPr lang="ru-RU" sz="1200" dirty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F0A22E"/>
              </a:buClr>
            </a:pPr>
            <a:r>
              <a:rPr lang="ru-RU" sz="1200" dirty="0">
                <a:solidFill>
                  <a:srgbClr val="4E3B30"/>
                </a:solidFill>
                <a:latin typeface="Times New Roman"/>
                <a:ea typeface="Calibri"/>
              </a:rPr>
              <a:t>Предоставление субсидий бюджетным, автономным учреждениям и иным некоммерческим организациям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  <a:ea typeface="Calibri"/>
              </a:rPr>
              <a:t>-             2 219 411,3</a:t>
            </a:r>
            <a:endParaRPr lang="ru-RU" sz="1200" dirty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lvl="0">
              <a:buClr>
                <a:srgbClr val="F0A22E"/>
              </a:buClr>
            </a:pPr>
            <a:r>
              <a:rPr lang="ru-RU" sz="1200" dirty="0" smtClean="0">
                <a:solidFill>
                  <a:srgbClr val="4E3B30"/>
                </a:solidFill>
                <a:latin typeface="Times New Roman"/>
              </a:rPr>
              <a:t>Иные </a:t>
            </a:r>
            <a:r>
              <a:rPr lang="ru-RU" sz="1200" dirty="0">
                <a:solidFill>
                  <a:srgbClr val="4E3B30"/>
                </a:solidFill>
                <a:latin typeface="Times New Roman"/>
              </a:rPr>
              <a:t>бюджетные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</a:rPr>
              <a:t>ассигнования – 75 992,8</a:t>
            </a:r>
            <a:endParaRPr lang="ru-RU" sz="1200" dirty="0">
              <a:solidFill>
                <a:srgbClr val="4E3B30"/>
              </a:solidFill>
            </a:endParaRPr>
          </a:p>
          <a:p>
            <a:pPr lvl="0">
              <a:buClr>
                <a:srgbClr val="F0A22E"/>
              </a:buClr>
            </a:pPr>
            <a:endParaRPr lang="ru-RU" sz="1200" dirty="0">
              <a:solidFill>
                <a:srgbClr val="4E3B30"/>
              </a:solidFill>
            </a:endParaRPr>
          </a:p>
          <a:p>
            <a:endParaRPr lang="ru-RU" sz="1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730" y="987029"/>
            <a:ext cx="4288536" cy="3168898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/>
                <a:ea typeface="Calibri"/>
              </a:rPr>
              <a:t>Расходы на выплаты персоналу в целях обеспечения выполнения функций государственными (муниципальными) органами, казенными учреждениями, </a:t>
            </a:r>
            <a:r>
              <a:rPr lang="ru-RU" sz="1100" dirty="0">
                <a:latin typeface="Times New Roman"/>
                <a:ea typeface="Calibri"/>
              </a:rPr>
              <a:t>органами управления </a:t>
            </a:r>
            <a:r>
              <a:rPr lang="ru-RU" sz="1100" dirty="0" smtClean="0">
                <a:latin typeface="Times New Roman"/>
                <a:ea typeface="Calibri"/>
              </a:rPr>
              <a:t>государственными внебюджетными </a:t>
            </a:r>
            <a:r>
              <a:rPr lang="ru-RU" sz="1200" dirty="0">
                <a:latin typeface="Times New Roman"/>
                <a:ea typeface="Calibri"/>
              </a:rPr>
              <a:t>фондами - </a:t>
            </a:r>
            <a:r>
              <a:rPr lang="ru-RU" sz="1200" dirty="0">
                <a:latin typeface="Times New Roman"/>
                <a:ea typeface="Times New Roman"/>
              </a:rPr>
              <a:t>551 </a:t>
            </a:r>
            <a:r>
              <a:rPr lang="ru-RU" sz="1200" dirty="0" smtClean="0">
                <a:latin typeface="Times New Roman"/>
                <a:ea typeface="Times New Roman"/>
              </a:rPr>
              <a:t>126,2</a:t>
            </a:r>
          </a:p>
          <a:p>
            <a:r>
              <a:rPr lang="ru-RU" sz="1200" dirty="0">
                <a:latin typeface="Times New Roman"/>
                <a:ea typeface="Calibri"/>
              </a:rPr>
              <a:t>Закупка товаров, работ и услуг для обеспечения государственных (муниципальных) </a:t>
            </a:r>
            <a:r>
              <a:rPr lang="ru-RU" sz="1200" dirty="0" smtClean="0">
                <a:latin typeface="Times New Roman"/>
                <a:ea typeface="Calibri"/>
              </a:rPr>
              <a:t>нужд - </a:t>
            </a:r>
            <a:r>
              <a:rPr lang="ru-RU" sz="1200" dirty="0">
                <a:latin typeface="Times New Roman"/>
                <a:ea typeface="Times New Roman"/>
              </a:rPr>
              <a:t>1 692 </a:t>
            </a:r>
            <a:r>
              <a:rPr lang="ru-RU" sz="1200" dirty="0" smtClean="0">
                <a:latin typeface="Times New Roman"/>
                <a:ea typeface="Times New Roman"/>
              </a:rPr>
              <a:t>438,8</a:t>
            </a:r>
          </a:p>
          <a:p>
            <a:pPr lvl="0">
              <a:buClr>
                <a:srgbClr val="F0A22E"/>
              </a:buClr>
            </a:pPr>
            <a:r>
              <a:rPr lang="ru-RU" sz="1200" dirty="0">
                <a:solidFill>
                  <a:srgbClr val="4E3B30"/>
                </a:solidFill>
                <a:latin typeface="Times New Roman"/>
              </a:rPr>
              <a:t>Социальное обеспечение и иные выплаты населению – 137 </a:t>
            </a:r>
            <a:r>
              <a:rPr lang="ru-RU" sz="1200" dirty="0" smtClean="0">
                <a:solidFill>
                  <a:srgbClr val="4E3B30"/>
                </a:solidFill>
                <a:latin typeface="Times New Roman"/>
              </a:rPr>
              <a:t>477,5</a:t>
            </a:r>
            <a:endParaRPr lang="ru-RU" sz="1200" dirty="0" smtClean="0">
              <a:latin typeface="Times New Roman"/>
              <a:ea typeface="Times New Roman"/>
            </a:endParaRPr>
          </a:p>
          <a:p>
            <a:r>
              <a:rPr lang="ru-RU" sz="1200" dirty="0" smtClean="0">
                <a:latin typeface="Times New Roman"/>
                <a:ea typeface="Calibri"/>
              </a:rPr>
              <a:t>Капитальные </a:t>
            </a:r>
            <a:r>
              <a:rPr lang="ru-RU" sz="1200" dirty="0">
                <a:latin typeface="Times New Roman"/>
                <a:ea typeface="Calibri"/>
              </a:rPr>
              <a:t>вложения в объекты государственной (муниципальной) </a:t>
            </a:r>
            <a:r>
              <a:rPr lang="ru-RU" sz="1200" dirty="0" smtClean="0">
                <a:latin typeface="Times New Roman"/>
                <a:ea typeface="Calibri"/>
              </a:rPr>
              <a:t>собственности - </a:t>
            </a:r>
            <a:r>
              <a:rPr lang="ru-RU" sz="1200" dirty="0">
                <a:latin typeface="Times New Roman"/>
                <a:ea typeface="Times New Roman"/>
              </a:rPr>
              <a:t>431 </a:t>
            </a:r>
            <a:r>
              <a:rPr lang="ru-RU" sz="1200" dirty="0" smtClean="0">
                <a:latin typeface="Times New Roman"/>
                <a:ea typeface="Times New Roman"/>
              </a:rPr>
              <a:t>053,0</a:t>
            </a:r>
          </a:p>
          <a:p>
            <a:r>
              <a:rPr lang="ru-RU" sz="1200" dirty="0">
                <a:latin typeface="Times New Roman"/>
                <a:ea typeface="Calibri"/>
              </a:rPr>
              <a:t>Предоставление субсидий бюджетным, автономным учреждениям </a:t>
            </a:r>
            <a:r>
              <a:rPr lang="ru-RU" sz="1200" dirty="0" smtClean="0">
                <a:latin typeface="Times New Roman"/>
                <a:ea typeface="Calibri"/>
              </a:rPr>
              <a:t>и иным некоммерческим организациям -    </a:t>
            </a:r>
            <a:r>
              <a:rPr lang="ru-RU" sz="1200" dirty="0" smtClean="0">
                <a:latin typeface="Times New Roman"/>
                <a:ea typeface="Times New Roman"/>
              </a:rPr>
              <a:t>2 </a:t>
            </a:r>
            <a:r>
              <a:rPr lang="ru-RU" sz="1200" dirty="0">
                <a:latin typeface="Times New Roman"/>
                <a:ea typeface="Times New Roman"/>
              </a:rPr>
              <a:t>604 </a:t>
            </a:r>
            <a:r>
              <a:rPr lang="ru-RU" sz="1200" dirty="0" smtClean="0">
                <a:latin typeface="Times New Roman"/>
                <a:ea typeface="Times New Roman"/>
              </a:rPr>
              <a:t>013,2</a:t>
            </a:r>
          </a:p>
          <a:p>
            <a:r>
              <a:rPr lang="ru-RU" sz="1200" dirty="0" smtClean="0">
                <a:latin typeface="Times New Roman"/>
              </a:rPr>
              <a:t>Иные бюджетные ассигнования - 4 484 791,5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267494"/>
            <a:ext cx="776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Основные направления расходов бюджета 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5936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10996</TotalTime>
  <Words>2906</Words>
  <Application>Microsoft Office PowerPoint</Application>
  <PresentationFormat>Экран (16:9)</PresentationFormat>
  <Paragraphs>474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исполнения расходной части бюджета за 2022 год (тыс. рублей) Расходы всего – 9 900 900,2 (98,5% исполнения годового плана)</vt:lpstr>
      <vt:lpstr>Презентация PowerPoint</vt:lpstr>
      <vt:lpstr> </vt:lpstr>
      <vt:lpstr>Муниципальные программы (тыс. рублей)</vt:lpstr>
      <vt:lpstr>Презентация PowerPoint</vt:lpstr>
      <vt:lpstr> Муниципальная программа  «Развитие местного самоуправления» на 2020-2025 годы </vt:lpstr>
      <vt:lpstr>Презентация PowerPoint</vt:lpstr>
      <vt:lpstr>Муниципальная программа  «Реализация молодежной политики»  на 2020-2025 годы </vt:lpstr>
      <vt:lpstr>Презентация PowerPoint</vt:lpstr>
      <vt:lpstr>Муниципальная программа «Развитие культуры»  на 2020-2025 годы Цель: развитие и реализация культурного и духовного потенциала каждой личности (</vt:lpstr>
      <vt:lpstr> Муниципальная программа  «Развитие физической культуры и спорта»  на 2020-2025 годы </vt:lpstr>
      <vt:lpstr>Муниципальная программа  «Развитие  жилищно-коммунального хозяйства» на 2020-2025 годы Цель: обеспечение благоприятной окружающей среды и экологической безопасности на территории Геленджика </vt:lpstr>
      <vt:lpstr>Муниципальная программа  «Дети Геленджика»  на 2020-2025 годы </vt:lpstr>
      <vt:lpstr> Муниципальная программа  «Социальная поддержка граждан» на 2020-2025 годы </vt:lpstr>
      <vt:lpstr> Муниципальная программа  «Экономическое развитие» на 2020-2025 годы </vt:lpstr>
      <vt:lpstr>Муниципальная программа «Комплексное и устойчивое развитие в сфере строительства и архитектуры»  на 2020-2025 годы</vt:lpstr>
      <vt:lpstr>Презентация PowerPoint</vt:lpstr>
      <vt:lpstr> Муниципальная программа  «Информатизация органов местного  самоуправления» на 2020-2025 годы </vt:lpstr>
      <vt:lpstr> Муниципальная программа  «Поддержка казачьих обществ» на 2020-2025 годы </vt:lpstr>
      <vt:lpstr>Муниципальная программа  «Обеспечение безопасности населения»  на 2020-2025 годы </vt:lpstr>
      <vt:lpstr> Муниципальная программа   «Развитие гражданского общества на территории МО город-курорт Геленджик»  на 2020-2025 годы </vt:lpstr>
      <vt:lpstr> Муниципальная программа  «Газификация муниципального образования город-курорт Геленджик» на 2020-2025 годы </vt:lpstr>
      <vt:lpstr> Муниципальная программа  «Профилактика экстремизма и терроризма » на 2020-2025годы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Kacidi</dc:creator>
  <cp:lastModifiedBy>admin</cp:lastModifiedBy>
  <cp:revision>624</cp:revision>
  <cp:lastPrinted>2023-04-07T12:19:43Z</cp:lastPrinted>
  <dcterms:created xsi:type="dcterms:W3CDTF">2018-05-19T08:53:54Z</dcterms:created>
  <dcterms:modified xsi:type="dcterms:W3CDTF">2023-04-18T07:52:34Z</dcterms:modified>
</cp:coreProperties>
</file>